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868" r:id="rId2"/>
    <p:sldId id="659" r:id="rId3"/>
    <p:sldId id="653" r:id="rId4"/>
    <p:sldId id="877" r:id="rId5"/>
    <p:sldId id="876" r:id="rId6"/>
    <p:sldId id="879" r:id="rId7"/>
    <p:sldId id="874" r:id="rId8"/>
    <p:sldId id="880" r:id="rId9"/>
    <p:sldId id="883" r:id="rId10"/>
    <p:sldId id="881" r:id="rId11"/>
    <p:sldId id="888" r:id="rId12"/>
    <p:sldId id="889" r:id="rId13"/>
    <p:sldId id="890" r:id="rId14"/>
    <p:sldId id="896" r:id="rId15"/>
    <p:sldId id="892" r:id="rId16"/>
    <p:sldId id="891" r:id="rId17"/>
    <p:sldId id="893" r:id="rId18"/>
    <p:sldId id="898" r:id="rId19"/>
    <p:sldId id="899" r:id="rId20"/>
    <p:sldId id="895" r:id="rId21"/>
    <p:sldId id="907" r:id="rId22"/>
    <p:sldId id="901" r:id="rId23"/>
    <p:sldId id="902" r:id="rId24"/>
    <p:sldId id="904" r:id="rId25"/>
    <p:sldId id="903" r:id="rId26"/>
    <p:sldId id="875" r:id="rId27"/>
    <p:sldId id="845" r:id="rId28"/>
    <p:sldId id="657" r:id="rId29"/>
    <p:sldId id="872" r:id="rId30"/>
    <p:sldId id="878" r:id="rId31"/>
    <p:sldId id="858" r:id="rId32"/>
    <p:sldId id="873" r:id="rId33"/>
    <p:sldId id="521" r:id="rId34"/>
    <p:sldId id="531" r:id="rId35"/>
    <p:sldId id="644" r:id="rId36"/>
    <p:sldId id="534" r:id="rId37"/>
    <p:sldId id="536" r:id="rId38"/>
    <p:sldId id="539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/Sections/Breaks/Closings" id="{49E598F3-398A-0D43-8A0A-5A182F3F12C4}">
          <p14:sldIdLst>
            <p14:sldId id="868"/>
            <p14:sldId id="659"/>
            <p14:sldId id="653"/>
            <p14:sldId id="877"/>
            <p14:sldId id="876"/>
            <p14:sldId id="879"/>
            <p14:sldId id="874"/>
            <p14:sldId id="880"/>
            <p14:sldId id="883"/>
            <p14:sldId id="881"/>
            <p14:sldId id="888"/>
            <p14:sldId id="889"/>
            <p14:sldId id="890"/>
            <p14:sldId id="896"/>
            <p14:sldId id="892"/>
            <p14:sldId id="891"/>
            <p14:sldId id="893"/>
            <p14:sldId id="898"/>
            <p14:sldId id="899"/>
            <p14:sldId id="895"/>
            <p14:sldId id="907"/>
            <p14:sldId id="901"/>
            <p14:sldId id="902"/>
            <p14:sldId id="904"/>
            <p14:sldId id="903"/>
            <p14:sldId id="875"/>
            <p14:sldId id="845"/>
            <p14:sldId id="657"/>
          </p14:sldIdLst>
        </p14:section>
        <p14:section name="Introduction/About" id="{E1702044-1AE4-E048-AADD-779808DE89FF}">
          <p14:sldIdLst>
            <p14:sldId id="872"/>
          </p14:sldIdLst>
        </p14:section>
        <p14:section name="Basic Content" id="{8BA690EF-7602-1846-8581-3FB2D0821FCF}">
          <p14:sldIdLst>
            <p14:sldId id="878"/>
            <p14:sldId id="858"/>
            <p14:sldId id="873"/>
          </p14:sldIdLst>
        </p14:section>
        <p14:section name="Timelines" id="{8775FC56-1F14-DB46-95AD-B485A2E8F787}">
          <p14:sldIdLst>
            <p14:sldId id="521"/>
            <p14:sldId id="531"/>
          </p14:sldIdLst>
        </p14:section>
        <p14:section name="Team" id="{05292D84-41AF-9444-B088-1F8507EA5914}">
          <p14:sldIdLst/>
        </p14:section>
        <p14:section name="Process Charts" id="{4E7322A3-4BA1-404B-9A6F-E98514629CD2}">
          <p14:sldIdLst/>
        </p14:section>
        <p14:section name="Tree Infographics" id="{CCCDF330-6104-8547-94B5-26F8A96ABA2B}">
          <p14:sldIdLst/>
        </p14:section>
        <p14:section name="Pyramid Charts" id="{F86DCBD5-0DCC-4648-9F40-AA3636E5D947}">
          <p14:sldIdLst>
            <p14:sldId id="644"/>
            <p14:sldId id="534"/>
            <p14:sldId id="536"/>
            <p14:sldId id="539"/>
          </p14:sldIdLst>
        </p14:section>
        <p14:section name="Devices" id="{A7BB6493-6548-144A-9EDA-4160A041DCD2}">
          <p14:sldIdLst/>
        </p14:section>
        <p14:section name="Portfolio" id="{088C35F3-02EE-0C41-8B8C-147DF5D3C15E}">
          <p14:sldIdLst/>
        </p14:section>
        <p14:section name="Mindmaps" id="{79D679A0-91BD-BC41-891D-25AEE78CA249}">
          <p14:sldIdLst/>
        </p14:section>
        <p14:section name="Maps" id="{B216E623-E3D0-E94F-9420-2CE1CF7B6EBC}">
          <p14:sldIdLst/>
        </p14:section>
        <p14:section name="Tables" id="{68EAC794-DEEF-C24D-904B-3DFD1A508B44}">
          <p14:sldIdLst/>
        </p14:section>
        <p14:section name="Events" id="{EF20A1C2-5850-9846-8559-F0C48AF901BC}">
          <p14:sldIdLst/>
        </p14:section>
        <p14:section name="Business Slides" id="{1D19AA84-1102-6543-9CDA-847D7D8B536A}">
          <p14:sldIdLst/>
        </p14:section>
        <p14:section name="Marketing Slides" id="{DA85A1CE-4315-5945-877D-846D5A0E90CB}">
          <p14:sldIdLst/>
        </p14:section>
        <p14:section name="Social Network" id="{B19CCD90-FDD0-EB4A-AE7A-521195ADA01D}">
          <p14:sldIdLst/>
        </p14:section>
        <p14:section name="Charts" id="{4F01A77F-B4C8-5A42-BF37-6B0A249497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DE"/>
    <a:srgbClr val="63CBFF"/>
    <a:srgbClr val="89D9FF"/>
    <a:srgbClr val="0090E0"/>
    <a:srgbClr val="0D6EA1"/>
    <a:srgbClr val="054F72"/>
    <a:srgbClr val="15ABFD"/>
    <a:srgbClr val="1294DA"/>
    <a:srgbClr val="1084BF"/>
    <a:srgbClr val="139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7" autoAdjust="0"/>
    <p:restoredTop sz="78232" autoAdjust="0"/>
  </p:normalViewPr>
  <p:slideViewPr>
    <p:cSldViewPr snapToGrid="0" snapToObjects="1">
      <p:cViewPr varScale="1">
        <p:scale>
          <a:sx n="126" d="100"/>
          <a:sy n="126" d="100"/>
        </p:scale>
        <p:origin x="213" y="63"/>
      </p:cViewPr>
      <p:guideLst>
        <p:guide orient="horz" pos="1596"/>
        <p:guide pos="2880"/>
      </p:guideLst>
    </p:cSldViewPr>
  </p:slideViewPr>
  <p:outlineViewPr>
    <p:cViewPr>
      <p:scale>
        <a:sx n="33" d="100"/>
        <a:sy n="33" d="100"/>
      </p:scale>
      <p:origin x="0" y="-42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>
                <a:latin typeface="Arial"/>
              </a:rPr>
              <a:t>11/16/2020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>
                <a:latin typeface="Arial"/>
              </a:rPr>
              <a:t>‹Nr.›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7894DD2-0DDA-C24C-A772-AE987C62F897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624DC8D-BEC2-D34A-81E1-6AC3BD4AB13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Blinn</a:t>
            </a:r>
            <a:r>
              <a:rPr lang="de-DE" dirty="0"/>
              <a:t> </a:t>
            </a:r>
            <a:r>
              <a:rPr lang="de-DE" dirty="0" err="1"/>
              <a:t>Phong</a:t>
            </a:r>
            <a:r>
              <a:rPr lang="de-DE" dirty="0"/>
              <a:t> leistet einen Guten Job</a:t>
            </a:r>
          </a:p>
          <a:p>
            <a:pPr marL="171450" indent="-171450">
              <a:buFontTx/>
              <a:buChar char="-"/>
            </a:pPr>
            <a:r>
              <a:rPr lang="de-DE" dirty="0"/>
              <a:t>Es ist nicht all zu Komplex und leicht zu berechnen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0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Erstmal nur </a:t>
            </a:r>
            <a:r>
              <a:rPr lang="de-DE" dirty="0" err="1"/>
              <a:t>blinn</a:t>
            </a:r>
            <a:r>
              <a:rPr lang="de-DE" dirty="0"/>
              <a:t> </a:t>
            </a:r>
          </a:p>
          <a:p>
            <a:r>
              <a:rPr lang="de-DE" dirty="0"/>
              <a:t>Wirkt unnatürlich wegen </a:t>
            </a:r>
            <a:r>
              <a:rPr lang="de-DE" dirty="0" err="1"/>
              <a:t>glanz</a:t>
            </a:r>
            <a:r>
              <a:rPr lang="de-DE" dirty="0"/>
              <a:t> </a:t>
            </a:r>
          </a:p>
          <a:p>
            <a:r>
              <a:rPr lang="de-DE" dirty="0"/>
              <a:t>Wir brauchen ein anderes </a:t>
            </a:r>
            <a:r>
              <a:rPr lang="de-DE" dirty="0" err="1"/>
              <a:t>modell</a:t>
            </a:r>
            <a:r>
              <a:rPr lang="de-DE" dirty="0"/>
              <a:t> und hier kommt PBR</a:t>
            </a:r>
          </a:p>
          <a:p>
            <a:r>
              <a:rPr lang="de-DE" dirty="0"/>
              <a:t>Wie lässt sich PBR </a:t>
            </a:r>
            <a:r>
              <a:rPr lang="de-DE" dirty="0" err="1"/>
              <a:t>einodnen</a:t>
            </a:r>
            <a:r>
              <a:rPr lang="de-DE" dirty="0"/>
              <a:t> </a:t>
            </a:r>
          </a:p>
          <a:p>
            <a:r>
              <a:rPr lang="de-DE" dirty="0"/>
              <a:t>Ist nicht Empirisch wie das </a:t>
            </a:r>
            <a:r>
              <a:rPr lang="de-DE" dirty="0" err="1"/>
              <a:t>Blinn</a:t>
            </a:r>
            <a:r>
              <a:rPr lang="de-DE" dirty="0"/>
              <a:t> </a:t>
            </a:r>
          </a:p>
          <a:p>
            <a:r>
              <a:rPr lang="de-DE" dirty="0"/>
              <a:t>Sondern beruht auf Physikalischen </a:t>
            </a:r>
            <a:r>
              <a:rPr lang="de-DE" dirty="0" err="1"/>
              <a:t>grundlagen</a:t>
            </a:r>
            <a:r>
              <a:rPr lang="de-DE" dirty="0"/>
              <a:t> </a:t>
            </a:r>
          </a:p>
          <a:p>
            <a:r>
              <a:rPr lang="de-DE" dirty="0"/>
              <a:t>Und versucht, die Physik des Lichts also die </a:t>
            </a:r>
            <a:r>
              <a:rPr lang="de-DE" dirty="0" err="1"/>
              <a:t>interaktionen</a:t>
            </a:r>
            <a:r>
              <a:rPr lang="de-DE" dirty="0"/>
              <a:t>  </a:t>
            </a:r>
          </a:p>
          <a:p>
            <a:r>
              <a:rPr lang="de-DE" dirty="0"/>
              <a:t>mit Materie so genau wie möglich zu modellieren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2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PBR schaffte es </a:t>
            </a:r>
            <a:r>
              <a:rPr lang="de-DE" dirty="0" err="1"/>
              <a:t>natur</a:t>
            </a:r>
            <a:r>
              <a:rPr lang="de-DE" dirty="0"/>
              <a:t> gut wieder zu geben. </a:t>
            </a:r>
          </a:p>
          <a:p>
            <a:r>
              <a:rPr lang="de-DE" dirty="0"/>
              <a:t>Das Endergebnis ist das was wir in </a:t>
            </a:r>
            <a:r>
              <a:rPr lang="de-DE" dirty="0" err="1"/>
              <a:t>Photorealistischen</a:t>
            </a:r>
            <a:r>
              <a:rPr lang="de-DE" dirty="0"/>
              <a:t> Spielen erwarten würden.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1037" y="498590"/>
            <a:ext cx="8541926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5170"/>
            <a:ext cx="8229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2011"/>
            <a:ext cx="403860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823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0644"/>
            <a:ext cx="4040188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00823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80644"/>
            <a:ext cx="4041775" cy="2963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/>
                <a:cs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5" y="4547419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08" name="Group 6"/>
          <p:cNvGrpSpPr/>
          <p:nvPr userDrawn="1"/>
        </p:nvGrpSpPr>
        <p:grpSpPr>
          <a:xfrm>
            <a:off x="2415382" y="1108869"/>
            <a:ext cx="4453731" cy="2928937"/>
            <a:chOff x="2415382" y="1108869"/>
            <a:chExt cx="4453731" cy="2928937"/>
          </a:xfrm>
        </p:grpSpPr>
        <p:sp>
          <p:nvSpPr>
            <p:cNvPr id="209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0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1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2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3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4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5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7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8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9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0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1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2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3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4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5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6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7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8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9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0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1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2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3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4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5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6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7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8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9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0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1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2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3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4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5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6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7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8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9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0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1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grpSp>
          <p:nvGrpSpPr>
            <p:cNvPr id="252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383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385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6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7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8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89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0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1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2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3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4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5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6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7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8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399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0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1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02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Arial"/>
                  </a:endParaRPr>
                </a:p>
              </p:txBody>
            </p:sp>
          </p:grpSp>
          <p:sp>
            <p:nvSpPr>
              <p:cNvPr id="384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53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378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79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0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1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382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sp>
          <p:nvSpPr>
            <p:cNvPr id="254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5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6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7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8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59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0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1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2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3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4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5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6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7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8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69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0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1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2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3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4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5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6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8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9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0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1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2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3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4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5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6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7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8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89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0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1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2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3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4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5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6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7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8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99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0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1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2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3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4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5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6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7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8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09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0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1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2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3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4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5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6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7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8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19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0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1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2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3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4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5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6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7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8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29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0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1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2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3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4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5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6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7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8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39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0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1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2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3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4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5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6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7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8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49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0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1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2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3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4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5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6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7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8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59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0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1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2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3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4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5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6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7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8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69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0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1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2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3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4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5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6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377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err="1"/>
              <a:t>www.bestppt.com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130723"/>
            <a:ext cx="2133600" cy="360852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85047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11"/>
          <p:cNvCxnSpPr/>
          <p:nvPr userDrawn="1"/>
        </p:nvCxnSpPr>
        <p:spPr>
          <a:xfrm flipH="1">
            <a:off x="450834" y="522735"/>
            <a:ext cx="285996" cy="0"/>
          </a:xfrm>
          <a:prstGeom prst="line">
            <a:avLst/>
          </a:prstGeom>
          <a:ln w="1905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62607" y="4592029"/>
            <a:ext cx="2133600" cy="360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z="1000" smtClean="0"/>
              <a:pPr/>
              <a:t>‹Nr.›</a:t>
            </a:fld>
            <a:endParaRPr lang="en-US" dirty="0"/>
          </a:p>
        </p:txBody>
      </p:sp>
      <p:sp>
        <p:nvSpPr>
          <p:cNvPr id="11" name="TextBox 1"/>
          <p:cNvSpPr txBox="1"/>
          <p:nvPr userDrawn="1"/>
        </p:nvSpPr>
        <p:spPr>
          <a:xfrm>
            <a:off x="457200" y="866708"/>
            <a:ext cx="8188884" cy="374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6" r:id="rId7"/>
    <p:sldLayoutId id="2147483668" r:id="rId8"/>
    <p:sldLayoutId id="2147483667" r:id="rId9"/>
    <p:sldLayoutId id="2147483660" r:id="rId10"/>
    <p:sldLayoutId id="214748366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>
          <a:solidFill>
            <a:srgbClr val="48484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84848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84848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48484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484848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484848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rrlicht3d.org/papers/BrdfModelle.pdf" TargetMode="External"/><Relationship Id="rId3" Type="http://schemas.openxmlformats.org/officeDocument/2006/relationships/hyperlink" Target="http://1.bp.blogspot.com/-D5djI6sSxRc/VUkFgfTt5tI/AAAAAAAAAMY/hASrNNWypUU/s1600/comp.png" TargetMode="External"/><Relationship Id="rId7" Type="http://schemas.openxmlformats.org/officeDocument/2006/relationships/hyperlink" Target="https://www.farbeundlack.de/var/ezflow_site/storage/images/media/images/lodb_schraegquerschnittweakspotx40/26016478-1-ger-DE/LODB_schraegQuerschnittWeakSpotx40_articleimage.jpg" TargetMode="External"/><Relationship Id="rId2" Type="http://schemas.openxmlformats.org/officeDocument/2006/relationships/hyperlink" Target="https://en.wikipedia.org/wiki/Rendering_equa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opengl.com/PBR/Theory" TargetMode="External"/><Relationship Id="rId5" Type="http://schemas.openxmlformats.org/officeDocument/2006/relationships/hyperlink" Target="https://astrobites.org/wp-content/uploads/2020/09/reflection.png" TargetMode="External"/><Relationship Id="rId10" Type="http://schemas.openxmlformats.org/officeDocument/2006/relationships/hyperlink" Target="https://www.digitalphoto.de/media/digitalphoto/styles/tec_frontend_large/public/images/2017/12/image-330272--758561.jpeg?itok=N8RANku1" TargetMode="External"/><Relationship Id="rId4" Type="http://schemas.openxmlformats.org/officeDocument/2006/relationships/hyperlink" Target="https://www.graphics.cornell.edu/online/box/compare.html" TargetMode="External"/><Relationship Id="rId9" Type="http://schemas.openxmlformats.org/officeDocument/2006/relationships/hyperlink" Target="https://www.br.de/kinder/wasser-schwimmbad-licht-100~_v-img__16__9__m_-4423061158a17f4152aef84861ed0243214ae6e7.jpg?version=709fd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33"/>
          <p:cNvSpPr/>
          <p:nvPr/>
        </p:nvSpPr>
        <p:spPr>
          <a:xfrm>
            <a:off x="0" y="0"/>
            <a:ext cx="9144000" cy="5148969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dirty="0">
              <a:latin typeface="Arial"/>
              <a:cs typeface="Arial"/>
            </a:endParaRPr>
          </a:p>
        </p:txBody>
      </p:sp>
      <p:cxnSp>
        <p:nvCxnSpPr>
          <p:cNvPr id="26" name="Straight Connector 11"/>
          <p:cNvCxnSpPr/>
          <p:nvPr/>
        </p:nvCxnSpPr>
        <p:spPr>
          <a:xfrm flipH="1">
            <a:off x="399804" y="562808"/>
            <a:ext cx="285996" cy="0"/>
          </a:xfrm>
          <a:prstGeom prst="line">
            <a:avLst/>
          </a:prstGeom>
          <a:ln w="1905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"/>
          <p:cNvSpPr/>
          <p:nvPr/>
        </p:nvSpPr>
        <p:spPr>
          <a:xfrm>
            <a:off x="304529" y="232485"/>
            <a:ext cx="1543829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indent="-457200"/>
            <a:fld id="{09E0627E-F6AA-BA4B-B2D4-207FF3645BB3}" type="datetime1">
              <a:rPr lang="de-DE" sz="1050" smtClean="0">
                <a:solidFill>
                  <a:schemeClr val="bg1"/>
                </a:solidFill>
                <a:latin typeface="Arial"/>
                <a:cs typeface="Arial"/>
              </a:rPr>
              <a:t>16.11.2020</a:t>
            </a:fld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81319" y="3254197"/>
            <a:ext cx="7772400" cy="49136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84848"/>
                </a:solidFill>
                <a:latin typeface="Museo Sans Cond 100"/>
                <a:ea typeface="+mj-ea"/>
                <a:cs typeface="Museo Sans Cond 100"/>
              </a:defRPr>
            </a:lvl1pPr>
          </a:lstStyle>
          <a:p>
            <a:pPr algn="l"/>
            <a:r>
              <a:rPr lang="de-DE" sz="2000" b="0" i="1" dirty="0">
                <a:solidFill>
                  <a:schemeClr val="bg1"/>
                </a:solidFill>
                <a:latin typeface="Arial"/>
                <a:cs typeface="Arial"/>
              </a:rPr>
              <a:t>Seminarvortrag Fabian Meister WS20/21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81319" y="2784771"/>
            <a:ext cx="7772400" cy="61115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84848"/>
                </a:solidFill>
                <a:latin typeface="Museo Sans Cond 100"/>
                <a:ea typeface="+mj-ea"/>
                <a:cs typeface="Museo Sans Cond 100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/>
                <a:cs typeface="Arial"/>
              </a:rPr>
              <a:t>Physically Based Rendering</a:t>
            </a:r>
            <a:endParaRPr lang="en-US" sz="3600" b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62607" y="4592029"/>
            <a:ext cx="2133600" cy="360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828222-C0FA-CA4E-A6A6-F5A53B3E1D09}" type="slidenum">
              <a:rPr lang="en-US" sz="100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4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Bestrahlungsstärke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85169"/>
                <a:ext cx="3663065" cy="108395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de-DE" alt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85169"/>
                <a:ext cx="3663065" cy="10839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9B0A730-CE1B-41EE-BA3F-519562F55B4C}"/>
              </a:ext>
            </a:extLst>
          </p:cNvPr>
          <p:cNvCxnSpPr>
            <a:cxnSpLocks/>
          </p:cNvCxnSpPr>
          <p:nvPr/>
        </p:nvCxnSpPr>
        <p:spPr>
          <a:xfrm flipH="1" flipV="1">
            <a:off x="6193832" y="1987717"/>
            <a:ext cx="3256" cy="1628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Bogen 4">
            <a:extLst>
              <a:ext uri="{FF2B5EF4-FFF2-40B4-BE49-F238E27FC236}">
                <a16:creationId xmlns:a16="http://schemas.microsoft.com/office/drawing/2014/main" id="{B70DF954-C745-456B-9DAC-53CD6AC055A9}"/>
              </a:ext>
            </a:extLst>
          </p:cNvPr>
          <p:cNvSpPr/>
          <p:nvPr/>
        </p:nvSpPr>
        <p:spPr>
          <a:xfrm>
            <a:off x="5447952" y="2582394"/>
            <a:ext cx="1499554" cy="369332"/>
          </a:xfrm>
          <a:prstGeom prst="arc">
            <a:avLst>
              <a:gd name="adj1" fmla="val 16200000"/>
              <a:gd name="adj2" fmla="val 210702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555196C-D658-4C53-BB8B-A5F13A2F9B52}"/>
                  </a:ext>
                </a:extLst>
              </p:cNvPr>
              <p:cNvSpPr txBox="1"/>
              <p:nvPr/>
            </p:nvSpPr>
            <p:spPr>
              <a:xfrm>
                <a:off x="6137599" y="2628319"/>
                <a:ext cx="597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555196C-D658-4C53-BB8B-A5F13A2F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599" y="2628319"/>
                <a:ext cx="5974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91D48A6-137D-4952-99E1-ED2D5212AB0F}"/>
              </a:ext>
            </a:extLst>
          </p:cNvPr>
          <p:cNvSpPr txBox="1"/>
          <p:nvPr/>
        </p:nvSpPr>
        <p:spPr>
          <a:xfrm>
            <a:off x="5878773" y="1985364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5C5B369-5CCB-46C9-872B-670B81569E76}"/>
              </a:ext>
            </a:extLst>
          </p:cNvPr>
          <p:cNvSpPr/>
          <p:nvPr/>
        </p:nvSpPr>
        <p:spPr>
          <a:xfrm rot="20888358">
            <a:off x="7334149" y="1688501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B6924A9-86B2-488C-926A-B21A25BA927B}"/>
              </a:ext>
            </a:extLst>
          </p:cNvPr>
          <p:cNvCxnSpPr>
            <a:cxnSpLocks/>
          </p:cNvCxnSpPr>
          <p:nvPr/>
        </p:nvCxnSpPr>
        <p:spPr>
          <a:xfrm>
            <a:off x="5318814" y="3653852"/>
            <a:ext cx="177415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B7B0FE69-0EBD-48FB-9C4B-CB8FBA91C7E2}"/>
              </a:ext>
            </a:extLst>
          </p:cNvPr>
          <p:cNvSpPr/>
          <p:nvPr/>
        </p:nvSpPr>
        <p:spPr>
          <a:xfrm>
            <a:off x="6156712" y="3606492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A4FB9A-EACE-4CA0-89FB-42A10478B2D7}"/>
              </a:ext>
            </a:extLst>
          </p:cNvPr>
          <p:cNvSpPr txBox="1"/>
          <p:nvPr/>
        </p:nvSpPr>
        <p:spPr>
          <a:xfrm>
            <a:off x="6097067" y="3555393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7CD9376-F122-47BA-890C-DDF680473EF6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 flipH="1">
            <a:off x="6196785" y="1888776"/>
            <a:ext cx="1185786" cy="1717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D7653CA-101D-4583-93D1-E2BBEF9F9BC9}"/>
                  </a:ext>
                </a:extLst>
              </p:cNvPr>
              <p:cNvSpPr txBox="1"/>
              <p:nvPr/>
            </p:nvSpPr>
            <p:spPr>
              <a:xfrm>
                <a:off x="6722825" y="3274967"/>
                <a:ext cx="176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Hemisphäre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de-DE" altLang="de-DE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7D7653CA-101D-4583-93D1-E2BBEF9F9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825" y="3274967"/>
                <a:ext cx="1765300" cy="369332"/>
              </a:xfrm>
              <a:prstGeom prst="rect">
                <a:avLst/>
              </a:prstGeom>
              <a:blipFill>
                <a:blip r:embed="rId4"/>
                <a:stretch>
                  <a:fillRect l="-3114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B7E0263-CBDA-43D9-BD7F-FD797D06D590}"/>
                  </a:ext>
                </a:extLst>
              </p:cNvPr>
              <p:cNvSpPr txBox="1"/>
              <p:nvPr/>
            </p:nvSpPr>
            <p:spPr>
              <a:xfrm>
                <a:off x="7176196" y="2053067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B7E0263-CBDA-43D9-BD7F-FD797D06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96" y="2053067"/>
                <a:ext cx="336550" cy="369332"/>
              </a:xfrm>
              <a:prstGeom prst="rect">
                <a:avLst/>
              </a:prstGeom>
              <a:blipFill>
                <a:blip r:embed="rId5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Bogen 31">
            <a:extLst>
              <a:ext uri="{FF2B5EF4-FFF2-40B4-BE49-F238E27FC236}">
                <a16:creationId xmlns:a16="http://schemas.microsoft.com/office/drawing/2014/main" id="{AE2A053F-BD94-4102-B9FF-5DA7A495C522}"/>
              </a:ext>
            </a:extLst>
          </p:cNvPr>
          <p:cNvSpPr/>
          <p:nvPr/>
        </p:nvSpPr>
        <p:spPr>
          <a:xfrm rot="16200000">
            <a:off x="5575139" y="3069038"/>
            <a:ext cx="1236781" cy="1169624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CC43AF7-01BF-48DB-9EEB-5FB214389E92}"/>
                  </a:ext>
                </a:extLst>
              </p:cNvPr>
              <p:cNvSpPr txBox="1"/>
              <p:nvPr/>
            </p:nvSpPr>
            <p:spPr>
              <a:xfrm>
                <a:off x="379615" y="2447397"/>
                <a:ext cx="439185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  	=  Strahldichte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alt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=  Winkel zwischen Normalenvektor 	    und Lichtstrahl</a:t>
                </a:r>
              </a:p>
              <a:p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de-DE" altLang="de-DE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Hemisphäre über p</a:t>
                </a:r>
                <a:endPara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CC43AF7-01BF-48DB-9EEB-5FB21438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15" y="2447397"/>
                <a:ext cx="4391851" cy="1477328"/>
              </a:xfrm>
              <a:prstGeom prst="rect">
                <a:avLst/>
              </a:prstGeom>
              <a:blipFill>
                <a:blip r:embed="rId6"/>
                <a:stretch>
                  <a:fillRect l="-1110" t="-2058" b="-53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49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Bestrahlungsstärke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altLang="de-DE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de-DE" altLang="de-DE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dirty="0">
                    <a:solidFill>
                      <a:schemeClr val="tx1">
                        <a:lumMod val="50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de-DE" altLang="de-DE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altLang="de-DE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altLang="de-DE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alt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alt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DE" altLang="de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de-DE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3D41BD-F500-480E-AAC6-F8372BDD6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85169"/>
                <a:ext cx="3663065" cy="41325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lipse 3">
            <a:extLst>
              <a:ext uri="{FF2B5EF4-FFF2-40B4-BE49-F238E27FC236}">
                <a16:creationId xmlns:a16="http://schemas.microsoft.com/office/drawing/2014/main" id="{EA911FEA-FFF6-4CCB-A24A-1D8F242C034E}"/>
              </a:ext>
            </a:extLst>
          </p:cNvPr>
          <p:cNvSpPr/>
          <p:nvPr/>
        </p:nvSpPr>
        <p:spPr>
          <a:xfrm rot="20888358">
            <a:off x="7334149" y="1688501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254083F-F4EF-44D8-894B-613B52E32D91}"/>
              </a:ext>
            </a:extLst>
          </p:cNvPr>
          <p:cNvCxnSpPr>
            <a:cxnSpLocks/>
          </p:cNvCxnSpPr>
          <p:nvPr/>
        </p:nvCxnSpPr>
        <p:spPr>
          <a:xfrm>
            <a:off x="5318814" y="3653852"/>
            <a:ext cx="177415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0436393A-02C5-44F7-AE86-D8B612C9696D}"/>
              </a:ext>
            </a:extLst>
          </p:cNvPr>
          <p:cNvSpPr/>
          <p:nvPr/>
        </p:nvSpPr>
        <p:spPr>
          <a:xfrm>
            <a:off x="6156712" y="3606492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49424F-1EE5-45DF-96F9-738EB4D288CB}"/>
              </a:ext>
            </a:extLst>
          </p:cNvPr>
          <p:cNvSpPr txBox="1"/>
          <p:nvPr/>
        </p:nvSpPr>
        <p:spPr>
          <a:xfrm>
            <a:off x="6097067" y="3555393"/>
            <a:ext cx="38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0EDCC63-0658-4D5E-91A2-20AEB1372F27}"/>
              </a:ext>
            </a:extLst>
          </p:cNvPr>
          <p:cNvCxnSpPr>
            <a:cxnSpLocks/>
            <a:stCxn id="4" idx="3"/>
            <a:endCxn id="9" idx="0"/>
          </p:cNvCxnSpPr>
          <p:nvPr/>
        </p:nvCxnSpPr>
        <p:spPr>
          <a:xfrm flipH="1">
            <a:off x="6196785" y="1888776"/>
            <a:ext cx="1185786" cy="1717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700219F0-F998-4A73-8239-7437882DA009}"/>
              </a:ext>
            </a:extLst>
          </p:cNvPr>
          <p:cNvSpPr/>
          <p:nvPr/>
        </p:nvSpPr>
        <p:spPr>
          <a:xfrm rot="19269209">
            <a:off x="6051064" y="1590294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1E68350-A244-44B1-9125-F8B9FF457684}"/>
              </a:ext>
            </a:extLst>
          </p:cNvPr>
          <p:cNvCxnSpPr>
            <a:cxnSpLocks/>
            <a:stCxn id="14" idx="3"/>
            <a:endCxn id="9" idx="0"/>
          </p:cNvCxnSpPr>
          <p:nvPr/>
        </p:nvCxnSpPr>
        <p:spPr>
          <a:xfrm>
            <a:off x="6147003" y="1806630"/>
            <a:ext cx="49782" cy="1799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7A4E9C0-23C0-4C0A-B395-FE3FB6C1A930}"/>
              </a:ext>
            </a:extLst>
          </p:cNvPr>
          <p:cNvSpPr/>
          <p:nvPr/>
        </p:nvSpPr>
        <p:spPr>
          <a:xfrm rot="19269209">
            <a:off x="4786132" y="204946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CCA6DD1-8866-4141-B3BE-BFD320D7E386}"/>
              </a:ext>
            </a:extLst>
          </p:cNvPr>
          <p:cNvCxnSpPr>
            <a:cxnSpLocks/>
            <a:stCxn id="22" idx="4"/>
            <a:endCxn id="9" idx="0"/>
          </p:cNvCxnSpPr>
          <p:nvPr/>
        </p:nvCxnSpPr>
        <p:spPr>
          <a:xfrm>
            <a:off x="4960331" y="2243874"/>
            <a:ext cx="1236454" cy="1362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2C9E020-8E3F-4303-89B3-489F1A0BC3A9}"/>
                  </a:ext>
                </a:extLst>
              </p:cNvPr>
              <p:cNvSpPr txBox="1"/>
              <p:nvPr/>
            </p:nvSpPr>
            <p:spPr>
              <a:xfrm>
                <a:off x="6722825" y="3274967"/>
                <a:ext cx="176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Hemisphäre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de-DE" altLang="de-DE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2C9E020-8E3F-4303-89B3-489F1A0BC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825" y="3274967"/>
                <a:ext cx="1765300" cy="369332"/>
              </a:xfrm>
              <a:prstGeom prst="rect">
                <a:avLst/>
              </a:prstGeom>
              <a:blipFill>
                <a:blip r:embed="rId3"/>
                <a:stretch>
                  <a:fillRect l="-3114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CA2A7EF-D605-44EE-AB74-D7F63A3D3A15}"/>
                  </a:ext>
                </a:extLst>
              </p:cNvPr>
              <p:cNvSpPr txBox="1"/>
              <p:nvPr/>
            </p:nvSpPr>
            <p:spPr>
              <a:xfrm>
                <a:off x="5252751" y="2174223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CA2A7EF-D605-44EE-AB74-D7F63A3D3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751" y="2174223"/>
                <a:ext cx="336550" cy="369332"/>
              </a:xfrm>
              <a:prstGeom prst="rect">
                <a:avLst/>
              </a:prstGeom>
              <a:blipFill>
                <a:blip r:embed="rId4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7DD36-D3BD-4BEC-92F6-B9ECC94E4522}"/>
                  </a:ext>
                </a:extLst>
              </p:cNvPr>
              <p:cNvSpPr txBox="1"/>
              <p:nvPr/>
            </p:nvSpPr>
            <p:spPr>
              <a:xfrm>
                <a:off x="6169910" y="1776181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7DD36-D3BD-4BEC-92F6-B9ECC94E4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910" y="1776181"/>
                <a:ext cx="336550" cy="369332"/>
              </a:xfrm>
              <a:prstGeom prst="rect">
                <a:avLst/>
              </a:prstGeom>
              <a:blipFill>
                <a:blip r:embed="rId5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748E82-9E0E-4913-8526-052B7F0F2A13}"/>
                  </a:ext>
                </a:extLst>
              </p:cNvPr>
              <p:cNvSpPr txBox="1"/>
              <p:nvPr/>
            </p:nvSpPr>
            <p:spPr>
              <a:xfrm>
                <a:off x="7176196" y="2053067"/>
                <a:ext cx="336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748E82-9E0E-4913-8526-052B7F0F2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96" y="2053067"/>
                <a:ext cx="336550" cy="369332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Bogen 12">
            <a:extLst>
              <a:ext uri="{FF2B5EF4-FFF2-40B4-BE49-F238E27FC236}">
                <a16:creationId xmlns:a16="http://schemas.microsoft.com/office/drawing/2014/main" id="{FDF823BA-6D3C-4156-A14A-2A38FC1AA0EE}"/>
              </a:ext>
            </a:extLst>
          </p:cNvPr>
          <p:cNvSpPr/>
          <p:nvPr/>
        </p:nvSpPr>
        <p:spPr>
          <a:xfrm rot="16200000">
            <a:off x="5575139" y="3069038"/>
            <a:ext cx="1236781" cy="1169624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8E7F57C-7136-4B94-B503-1F1C61A5C1EA}"/>
                  </a:ext>
                </a:extLst>
              </p:cNvPr>
              <p:cNvSpPr txBox="1"/>
              <p:nvPr/>
            </p:nvSpPr>
            <p:spPr>
              <a:xfrm>
                <a:off x="379615" y="2447397"/>
                <a:ext cx="439185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	=  Strahldichte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alt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=  Winkel zwischen Normalenvektor 	    und Lichtstrahl</a:t>
                </a:r>
              </a:p>
              <a:p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de-DE" altLang="de-DE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Hemisphäre über p</a:t>
                </a:r>
                <a:endPara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8E7F57C-7136-4B94-B503-1F1C61A5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15" y="2447397"/>
                <a:ext cx="4391851" cy="1477328"/>
              </a:xfrm>
              <a:prstGeom prst="rect">
                <a:avLst/>
              </a:prstGeom>
              <a:blipFill>
                <a:blip r:embed="rId7"/>
                <a:stretch>
                  <a:fillRect l="-1110" t="-2058" b="-53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56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C4B03-3317-4D8C-B98E-7BD64ADD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(</m:t>
                      </m:r>
                      <m:r>
                        <a:rPr lang="de-DE" altLang="de-DE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kumimoji="0" lang="de-DE" altLang="de-DE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l-GR" altLang="de-DE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de-DE" altLang="de-DE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Reflectance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equation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beschreibt die </a:t>
                </a:r>
                <a:r>
                  <a:rPr lang="de-DE" altLang="de-DE" sz="2000" dirty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Gesamtmenge an Licht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,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von einem Punkt </a:t>
                </a:r>
                <a14:m>
                  <m:oMath xmlns:m="http://schemas.openxmlformats.org/officeDocument/2006/math">
                    <m:r>
                      <a:rPr lang="de-DE" altLang="de-DE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 entlang einer bestimmten Blickrichtung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)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reflektiert wird, wobei eine </a:t>
                </a: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Funktion für einfallendes Licht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(Bestrahlungsstärke)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und eine </a:t>
                </a:r>
                <a:r>
                  <a:rPr lang="de-DE" altLang="de-DE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</a:rPr>
                  <a:t>BRDF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gegeben ist.</a:t>
                </a: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blipFill>
                <a:blip r:embed="rId2"/>
                <a:stretch>
                  <a:fillRect l="-312" r="-312" b="-32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67113DB-001F-4918-994D-41EBD678F7A0}"/>
              </a:ext>
            </a:extLst>
          </p:cNvPr>
          <p:cNvCxnSpPr/>
          <p:nvPr/>
        </p:nvCxnSpPr>
        <p:spPr>
          <a:xfrm>
            <a:off x="2703127" y="1879803"/>
            <a:ext cx="262298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75FAC2-7131-4E0E-9FB6-8425D38C8549}"/>
              </a:ext>
            </a:extLst>
          </p:cNvPr>
          <p:cNvCxnSpPr>
            <a:cxnSpLocks/>
          </p:cNvCxnSpPr>
          <p:nvPr/>
        </p:nvCxnSpPr>
        <p:spPr>
          <a:xfrm>
            <a:off x="3092323" y="1890732"/>
            <a:ext cx="1523393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3E50B21-2F08-4699-8B45-06D17935663D}"/>
              </a:ext>
            </a:extLst>
          </p:cNvPr>
          <p:cNvCxnSpPr>
            <a:cxnSpLocks/>
          </p:cNvCxnSpPr>
          <p:nvPr/>
        </p:nvCxnSpPr>
        <p:spPr>
          <a:xfrm>
            <a:off x="4938732" y="1890732"/>
            <a:ext cx="235825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FBCB3213-0F91-4554-9201-2C45E535F183}"/>
              </a:ext>
            </a:extLst>
          </p:cNvPr>
          <p:cNvSpPr txBox="1"/>
          <p:nvPr/>
        </p:nvSpPr>
        <p:spPr>
          <a:xfrm>
            <a:off x="7322756" y="377833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61168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88AC971-A64E-45CF-AAE9-36E1DE6C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37" y="1420781"/>
            <a:ext cx="4500323" cy="28643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A53CF6-AFDA-4E04-AA1A-78277B68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770" y="534618"/>
                <a:ext cx="6089321" cy="407426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BRDF =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idirectional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eflective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9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de-DE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istribution </a:t>
                </a:r>
                <a:r>
                  <a:rPr lang="de-DE" sz="1900" b="1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de-DE" sz="1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unction</a:t>
                </a:r>
                <a:endParaRPr lang="de-DE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altLang="de-DE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de-DE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altLang="de-DE" sz="1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250000"/>
                  </a:lnSpc>
                  <a:buNone/>
                </a:pPr>
                <a:r>
                  <a:rPr lang="de-DE" altLang="de-DE" sz="1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Eigenschaften: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Helmholz-Reziprozität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Energieerhaltungssatz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Superposition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770" y="534618"/>
                <a:ext cx="6089321" cy="4074263"/>
              </a:xfrm>
              <a:blipFill>
                <a:blip r:embed="rId3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31F90956-244B-4774-9A8E-3E1A6C599E36}"/>
              </a:ext>
            </a:extLst>
          </p:cNvPr>
          <p:cNvSpPr txBox="1"/>
          <p:nvPr/>
        </p:nvSpPr>
        <p:spPr>
          <a:xfrm>
            <a:off x="7907191" y="3735458"/>
            <a:ext cx="462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[4]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25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F686-C1C7-4BCB-A4CB-806981A6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Materialeigenschaften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C745A4-FA21-43F7-93BE-3EE2A8D4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84" y="647184"/>
            <a:ext cx="4515439" cy="192456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930CCF7-D4E0-48E9-BAAF-0690E80C0DC4}"/>
              </a:ext>
            </a:extLst>
          </p:cNvPr>
          <p:cNvSpPr txBox="1"/>
          <p:nvPr/>
        </p:nvSpPr>
        <p:spPr>
          <a:xfrm>
            <a:off x="8041435" y="239126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99B906-4EC2-4259-9CFC-090F50E5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84" y="2529766"/>
            <a:ext cx="4515439" cy="190593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127219-5BB3-49E1-BFEA-D53EB9818EAD}"/>
              </a:ext>
            </a:extLst>
          </p:cNvPr>
          <p:cNvCxnSpPr>
            <a:cxnSpLocks/>
          </p:cNvCxnSpPr>
          <p:nvPr/>
        </p:nvCxnSpPr>
        <p:spPr>
          <a:xfrm>
            <a:off x="4753473" y="3804963"/>
            <a:ext cx="1118130" cy="36630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87A7CFD-AF39-497E-A3A4-ACBDD9561DBA}"/>
              </a:ext>
            </a:extLst>
          </p:cNvPr>
          <p:cNvCxnSpPr>
            <a:cxnSpLocks/>
          </p:cNvCxnSpPr>
          <p:nvPr/>
        </p:nvCxnSpPr>
        <p:spPr>
          <a:xfrm flipV="1">
            <a:off x="4856156" y="3755821"/>
            <a:ext cx="920288" cy="4154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2A21BD7-514C-40FD-8854-8D08D82B8B4D}"/>
              </a:ext>
            </a:extLst>
          </p:cNvPr>
          <p:cNvSpPr txBox="1"/>
          <p:nvPr/>
        </p:nvSpPr>
        <p:spPr>
          <a:xfrm>
            <a:off x="1194913" y="1252492"/>
            <a:ext cx="2615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Nicht Metalle</a:t>
            </a: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Metalle </a:t>
            </a:r>
          </a:p>
        </p:txBody>
      </p:sp>
    </p:spTree>
    <p:extLst>
      <p:ext uri="{BB962C8B-B14F-4D97-AF65-F5344CB8AC3E}">
        <p14:creationId xmlns:p14="http://schemas.microsoft.com/office/powerpoint/2010/main" val="245005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53CF6-AFDA-4E04-AA1A-78277B68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Specular</a:t>
            </a:r>
            <a:r>
              <a:rPr lang="de-DE" dirty="0"/>
              <a:t> und Diffuse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195" y="2823346"/>
                <a:ext cx="8229600" cy="115629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 altLang="de-DE" sz="1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=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𝑙𝑎𝑚𝑏𝑒𝑟𝑡</m:t>
                        </m:r>
                      </m:sub>
                    </m:sSub>
                  </m:oMath>
                </a14:m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		  + 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𝐶𝑜𝑜𝑘𝑇𝑜𝑟𝑟𝑎𝑛𝑐𝑒</m:t>
                        </m:r>
                      </m:sub>
                    </m:sSub>
                  </m:oMath>
                </a14:m>
                <a:endParaRPr lang="de-DE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F18A734-DC55-4AFB-8506-4AC85EDD9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195" y="2823346"/>
                <a:ext cx="8229600" cy="11562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0FA16FE6-A3F6-4941-98A8-8AEBB1F77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10"/>
          <a:stretch/>
        </p:blipFill>
        <p:spPr>
          <a:xfrm>
            <a:off x="5809831" y="865645"/>
            <a:ext cx="2246837" cy="13829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CC35EB9-C067-46E7-83B6-2C38A2294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10"/>
          <a:stretch/>
        </p:blipFill>
        <p:spPr>
          <a:xfrm>
            <a:off x="3263886" y="865645"/>
            <a:ext cx="2246838" cy="138294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24E0FA-2CC8-499F-A739-92BF0548C6DC}"/>
              </a:ext>
            </a:extLst>
          </p:cNvPr>
          <p:cNvSpPr txBox="1"/>
          <p:nvPr/>
        </p:nvSpPr>
        <p:spPr>
          <a:xfrm>
            <a:off x="5467197" y="1339406"/>
            <a:ext cx="3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5CE3AF-74C6-4482-8D6A-9B7B70E3BBD8}"/>
              </a:ext>
            </a:extLst>
          </p:cNvPr>
          <p:cNvSpPr txBox="1"/>
          <p:nvPr/>
        </p:nvSpPr>
        <p:spPr>
          <a:xfrm>
            <a:off x="2873742" y="3565296"/>
            <a:ext cx="159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≤  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694C49A-4CF1-4936-9992-74AE65A77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95" y="895538"/>
            <a:ext cx="2488187" cy="125706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E928A54-0372-432B-98F2-1F29E7C573E8}"/>
              </a:ext>
            </a:extLst>
          </p:cNvPr>
          <p:cNvSpPr txBox="1"/>
          <p:nvPr/>
        </p:nvSpPr>
        <p:spPr>
          <a:xfrm>
            <a:off x="2951078" y="1347794"/>
            <a:ext cx="3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872BB5-B537-468D-B81A-9FA61B9A90D9}"/>
              </a:ext>
            </a:extLst>
          </p:cNvPr>
          <p:cNvSpPr txBox="1"/>
          <p:nvPr/>
        </p:nvSpPr>
        <p:spPr>
          <a:xfrm>
            <a:off x="8030506" y="201410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A3693D8-9944-4052-9308-1D3631C9FF84}"/>
              </a:ext>
            </a:extLst>
          </p:cNvPr>
          <p:cNvSpPr txBox="1"/>
          <p:nvPr/>
        </p:nvSpPr>
        <p:spPr>
          <a:xfrm>
            <a:off x="5363164" y="2072478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[5]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7EE8373-C5D1-4D83-B0CA-90B3950BCB71}"/>
              </a:ext>
            </a:extLst>
          </p:cNvPr>
          <p:cNvSpPr txBox="1"/>
          <p:nvPr/>
        </p:nvSpPr>
        <p:spPr>
          <a:xfrm>
            <a:off x="304742" y="212047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99790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AC13C-E861-4424-8C05-1539ADC0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Lambert Diffuse</a:t>
            </a:r>
            <a:endParaRPr lang="de-DE" baseline="-250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80B952-BE79-4A41-9169-0964D9759B51}"/>
              </a:ext>
            </a:extLst>
          </p:cNvPr>
          <p:cNvSpPr/>
          <p:nvPr/>
        </p:nvSpPr>
        <p:spPr>
          <a:xfrm>
            <a:off x="4767395" y="3279723"/>
            <a:ext cx="2736184" cy="12022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8ADCC2F-5C3C-47AD-AC56-7570604E7BF8}"/>
              </a:ext>
            </a:extLst>
          </p:cNvPr>
          <p:cNvSpPr/>
          <p:nvPr/>
        </p:nvSpPr>
        <p:spPr>
          <a:xfrm>
            <a:off x="6024219" y="3242478"/>
            <a:ext cx="80146" cy="47359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B169F9-83DB-481C-B943-1CC3C2570DC6}"/>
              </a:ext>
            </a:extLst>
          </p:cNvPr>
          <p:cNvSpPr/>
          <p:nvPr/>
        </p:nvSpPr>
        <p:spPr>
          <a:xfrm rot="19033185">
            <a:off x="4904764" y="1879555"/>
            <a:ext cx="211295" cy="2185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C1C8A9A-B215-4685-B567-0ACDCFE1E572}"/>
              </a:ext>
            </a:extLst>
          </p:cNvPr>
          <p:cNvCxnSpPr>
            <a:cxnSpLocks/>
            <a:stCxn id="12" idx="4"/>
            <a:endCxn id="8" idx="0"/>
          </p:cNvCxnSpPr>
          <p:nvPr/>
        </p:nvCxnSpPr>
        <p:spPr>
          <a:xfrm>
            <a:off x="5084641" y="2069060"/>
            <a:ext cx="979651" cy="117341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Bogen 21">
            <a:extLst>
              <a:ext uri="{FF2B5EF4-FFF2-40B4-BE49-F238E27FC236}">
                <a16:creationId xmlns:a16="http://schemas.microsoft.com/office/drawing/2014/main" id="{14C4B0DD-43D2-4DD7-B06B-2C9C95B58492}"/>
              </a:ext>
            </a:extLst>
          </p:cNvPr>
          <p:cNvSpPr/>
          <p:nvPr/>
        </p:nvSpPr>
        <p:spPr>
          <a:xfrm rot="16200000">
            <a:off x="5266941" y="2494292"/>
            <a:ext cx="1594702" cy="1591090"/>
          </a:xfrm>
          <a:prstGeom prst="arc">
            <a:avLst>
              <a:gd name="adj1" fmla="val 16200000"/>
              <a:gd name="adj2" fmla="val 5381839"/>
            </a:avLst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892C196-F160-453B-8059-BFF443F894A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064292" y="2507030"/>
            <a:ext cx="0" cy="73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BCC20AA-746D-40AD-B6CA-D1BB0F8EFCF1}"/>
              </a:ext>
            </a:extLst>
          </p:cNvPr>
          <p:cNvCxnSpPr>
            <a:stCxn id="8" idx="7"/>
          </p:cNvCxnSpPr>
          <p:nvPr/>
        </p:nvCxnSpPr>
        <p:spPr>
          <a:xfrm flipV="1">
            <a:off x="6092628" y="2600589"/>
            <a:ext cx="345348" cy="648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CD02466-22FC-4A88-82BA-C8ACE5C3E0D4}"/>
              </a:ext>
            </a:extLst>
          </p:cNvPr>
          <p:cNvCxnSpPr>
            <a:stCxn id="8" idx="7"/>
          </p:cNvCxnSpPr>
          <p:nvPr/>
        </p:nvCxnSpPr>
        <p:spPr>
          <a:xfrm flipV="1">
            <a:off x="6092628" y="2810654"/>
            <a:ext cx="606606" cy="43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6CAF5B9-B8ED-4D73-AD01-29C376EA0DDE}"/>
              </a:ext>
            </a:extLst>
          </p:cNvPr>
          <p:cNvCxnSpPr>
            <a:stCxn id="8" idx="6"/>
          </p:cNvCxnSpPr>
          <p:nvPr/>
        </p:nvCxnSpPr>
        <p:spPr>
          <a:xfrm flipV="1">
            <a:off x="6104365" y="3105451"/>
            <a:ext cx="715399" cy="160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A326F4E-2797-4327-822E-EE8AA2DDC9FE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720760" y="2581370"/>
            <a:ext cx="315196" cy="668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28D3BA0-D50A-4602-AA69-C959530C7666}"/>
              </a:ext>
            </a:extLst>
          </p:cNvPr>
          <p:cNvCxnSpPr>
            <a:stCxn id="8" idx="2"/>
          </p:cNvCxnSpPr>
          <p:nvPr/>
        </p:nvCxnSpPr>
        <p:spPr>
          <a:xfrm flipH="1" flipV="1">
            <a:off x="5422957" y="2842428"/>
            <a:ext cx="601262" cy="423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F4E669E-562C-44B5-B694-B095CB89F1EF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5313859" y="3105451"/>
            <a:ext cx="710360" cy="160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7E3D4DF-4710-4936-8F95-D2DC1B4BF21B}"/>
              </a:ext>
            </a:extLst>
          </p:cNvPr>
          <p:cNvCxnSpPr>
            <a:cxnSpLocks/>
          </p:cNvCxnSpPr>
          <p:nvPr/>
        </p:nvCxnSpPr>
        <p:spPr>
          <a:xfrm flipH="1">
            <a:off x="6542879" y="1529347"/>
            <a:ext cx="556225" cy="977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1B783E89-EEE2-4D29-ACA1-291790E0FF61}"/>
              </a:ext>
            </a:extLst>
          </p:cNvPr>
          <p:cNvSpPr txBox="1"/>
          <p:nvPr/>
        </p:nvSpPr>
        <p:spPr>
          <a:xfrm>
            <a:off x="6169940" y="1168362"/>
            <a:ext cx="208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Lambert-Strahler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Inhaltsplatzhalter 2">
                <a:extLst>
                  <a:ext uri="{FF2B5EF4-FFF2-40B4-BE49-F238E27FC236}">
                    <a16:creationId xmlns:a16="http://schemas.microsoft.com/office/drawing/2014/main" id="{B5705F40-9D89-40F8-8EBD-9EDB9691C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817" y="1334496"/>
                <a:ext cx="2359244" cy="133590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altLang="de-DE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𝑙𝑎𝑚𝑏𝑒𝑟𝑡</m:t>
                        </m:r>
                      </m:sub>
                    </m:sSub>
                  </m:oMath>
                </a14:m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4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de-DE" sz="4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num>
                      <m:den>
                        <m:r>
                          <a:rPr lang="de-DE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de-DE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de-DE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Inhaltsplatzhalter 2">
                <a:extLst>
                  <a:ext uri="{FF2B5EF4-FFF2-40B4-BE49-F238E27FC236}">
                    <a16:creationId xmlns:a16="http://schemas.microsoft.com/office/drawing/2014/main" id="{B5705F40-9D89-40F8-8EBD-9EDB9691C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817" y="1334496"/>
                <a:ext cx="2359244" cy="13359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85DBDB5B-16C9-455F-9F85-6F330D1FA828}"/>
              </a:ext>
            </a:extLst>
          </p:cNvPr>
          <p:cNvSpPr txBox="1"/>
          <p:nvPr/>
        </p:nvSpPr>
        <p:spPr>
          <a:xfrm>
            <a:off x="556766" y="2753612"/>
            <a:ext cx="3971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	=  Oberflächenfarbe/Albedo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514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37EDF1-E01E-43E7-8F9B-7475527CF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" b="35554"/>
          <a:stretch/>
        </p:blipFill>
        <p:spPr>
          <a:xfrm>
            <a:off x="517890" y="1520686"/>
            <a:ext cx="3371379" cy="1925118"/>
          </a:xfrm>
          <a:prstGeom prst="rect">
            <a:avLst/>
          </a:prstGeom>
        </p:spPr>
      </p:pic>
      <p:pic>
        <p:nvPicPr>
          <p:cNvPr id="5" name="Inhaltsplatzhalter 4" descr="Ein Bild, das Gitarre enthält.&#10;&#10;Automatisch generierte Beschreibung">
            <a:extLst>
              <a:ext uri="{FF2B5EF4-FFF2-40B4-BE49-F238E27FC236}">
                <a16:creationId xmlns:a16="http://schemas.microsoft.com/office/drawing/2014/main" id="{BD4ED524-D8A8-45B2-A446-8E1292EC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82" r="51698"/>
          <a:stretch/>
        </p:blipFill>
        <p:spPr>
          <a:xfrm>
            <a:off x="4215907" y="2444437"/>
            <a:ext cx="4054642" cy="1227267"/>
          </a:xfrm>
        </p:spPr>
      </p:pic>
      <p:pic>
        <p:nvPicPr>
          <p:cNvPr id="6" name="Inhaltsplatzhalter 4" descr="Ein Bild, das Gitarre enthält.&#10;&#10;Automatisch generierte Beschreibung">
            <a:extLst>
              <a:ext uri="{FF2B5EF4-FFF2-40B4-BE49-F238E27FC236}">
                <a16:creationId xmlns:a16="http://schemas.microsoft.com/office/drawing/2014/main" id="{D89A6089-5FE3-42EE-9B2B-0D2BE841C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66" t="12746" r="1"/>
          <a:stretch/>
        </p:blipFill>
        <p:spPr>
          <a:xfrm>
            <a:off x="4245051" y="855116"/>
            <a:ext cx="4185874" cy="13311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550A0D-5604-4B31-B933-5794348D0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 anchor="ctr">
            <a:normAutofit/>
          </a:bodyPr>
          <a:lstStyle/>
          <a:p>
            <a:r>
              <a:rPr lang="de-DE" dirty="0" err="1"/>
              <a:t>Microfacet</a:t>
            </a:r>
            <a:r>
              <a:rPr lang="de-DE" dirty="0"/>
              <a:t> Surface Model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28B7052-CDD2-4751-B3C4-BCFCDDAFA181}"/>
              </a:ext>
            </a:extLst>
          </p:cNvPr>
          <p:cNvSpPr txBox="1"/>
          <p:nvPr/>
        </p:nvSpPr>
        <p:spPr>
          <a:xfrm>
            <a:off x="8299693" y="367588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24AF30D-D606-437B-A38E-8B86E8F36D82}"/>
              </a:ext>
            </a:extLst>
          </p:cNvPr>
          <p:cNvSpPr txBox="1"/>
          <p:nvPr/>
        </p:nvSpPr>
        <p:spPr>
          <a:xfrm>
            <a:off x="457200" y="353320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1640394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F9E8D5E-D6E5-4125-95EC-88382D89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/>
          <a:lstStyle/>
          <a:p>
            <a:r>
              <a:rPr lang="de-DE" dirty="0"/>
              <a:t>Normal Distribution </a:t>
            </a:r>
            <a:r>
              <a:rPr lang="de-DE" dirty="0" err="1"/>
              <a:t>Function</a:t>
            </a:r>
            <a:r>
              <a:rPr lang="de-DE" dirty="0"/>
              <a:t> (NDF)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B390D8-E435-4D07-B6F7-6EF9C7387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961" y="625198"/>
            <a:ext cx="7744078" cy="2221992"/>
          </a:xfr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16FAFBD-31ED-4370-9787-041F42A02DBC}"/>
                  </a:ext>
                </a:extLst>
              </p:cNvPr>
              <p:cNvSpPr txBox="1"/>
              <p:nvPr/>
            </p:nvSpPr>
            <p:spPr>
              <a:xfrm>
                <a:off x="2907701" y="3189341"/>
                <a:ext cx="5738383" cy="1659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𝑁𝐷</m:t>
                      </m:r>
                      <m:sSub>
                        <m:sSub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𝐺𝐺</m:t>
                          </m:r>
                          <m:r>
                            <m:rPr>
                              <m:sty m:val="p"/>
                            </m:rPr>
                            <a:rPr lang="de-DE" sz="20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𝑇𝑅</m:t>
                          </m:r>
                        </m:sub>
                      </m:sSub>
                      <m:d>
                        <m:dPr>
                          <m:ctrlPr>
                            <a:rPr lang="de-DE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20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de-DE" sz="2000" i="0" dirty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2000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de-DE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de-DE" sz="2000" i="0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DE" sz="2000" i="0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dirty="0"/>
              </a:p>
              <a:p>
                <a:endParaRPr lang="de-DE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dirty="0"/>
              </a:p>
              <a:p>
                <a:r>
                  <a:rPr lang="de-DE" sz="2000" dirty="0"/>
                  <a:t>	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16FAFBD-31ED-4370-9787-041F42A0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701" y="3189341"/>
                <a:ext cx="5738383" cy="1659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33AA8A50-E208-4BF5-8614-980E645EB00E}"/>
              </a:ext>
            </a:extLst>
          </p:cNvPr>
          <p:cNvSpPr txBox="1"/>
          <p:nvPr/>
        </p:nvSpPr>
        <p:spPr>
          <a:xfrm>
            <a:off x="857384" y="257019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988B1DF-8521-4297-A36F-9E68E04505C8}"/>
                  </a:ext>
                </a:extLst>
              </p:cNvPr>
              <p:cNvSpPr txBox="1"/>
              <p:nvPr/>
            </p:nvSpPr>
            <p:spPr>
              <a:xfrm>
                <a:off x="328009" y="3115547"/>
                <a:ext cx="39713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 	=  Rauheit 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	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=  </a:t>
                </a:r>
                <a:r>
                  <a:rPr lang="de-D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Halfway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-Vektor </a:t>
                </a:r>
                <a:endPara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988B1DF-8521-4297-A36F-9E68E0450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09" y="3115547"/>
                <a:ext cx="3971362" cy="923330"/>
              </a:xfrm>
              <a:prstGeom prst="rect">
                <a:avLst/>
              </a:prstGeom>
              <a:blipFill>
                <a:blip r:embed="rId4"/>
                <a:stretch>
                  <a:fillRect l="-1382" t="-3289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123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C78DD5E-2478-4889-BAF7-97D9BD859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7"/>
          <a:stretch/>
        </p:blipFill>
        <p:spPr>
          <a:xfrm>
            <a:off x="457200" y="618093"/>
            <a:ext cx="3926301" cy="1777438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C977400-22FE-487D-82DC-DF31117FC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486808"/>
            <a:ext cx="4074084" cy="1951143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F9E8D5E-D6E5-4125-95EC-88382D89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723"/>
            <a:ext cx="8188884" cy="356085"/>
          </a:xfrm>
        </p:spPr>
        <p:txBody>
          <a:bodyPr anchor="ctr">
            <a:normAutofit/>
          </a:bodyPr>
          <a:lstStyle/>
          <a:p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8483B2C-0628-43E6-B371-C56390F28C79}"/>
                  </a:ext>
                </a:extLst>
              </p:cNvPr>
              <p:cNvSpPr txBox="1"/>
              <p:nvPr/>
            </p:nvSpPr>
            <p:spPr>
              <a:xfrm>
                <a:off x="2787159" y="2622000"/>
                <a:ext cx="6027696" cy="1944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𝑆𝑐h𝑙𝑖𝑐𝑘𝐺𝐺𝑋</m:t>
                          </m:r>
                        </m:sub>
                      </m:sSub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de-DE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000" i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de-DE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de-DE" sz="20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2000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β</m:t>
                                  </m:r>
                                  <m:r>
                                    <a:rPr lang="de-DE" sz="2000" i="0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0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2000" i="0" dirty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sz="20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  <m:sub>
                        <m:r>
                          <m:rPr>
                            <m:nor/>
                          </m:rPr>
                          <a:rPr lang="de-DE" sz="2000" dirty="0"/>
                          <m:t>Smith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8483B2C-0628-43E6-B371-C56390F28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159" y="2622000"/>
                <a:ext cx="6027696" cy="1944507"/>
              </a:xfrm>
              <a:prstGeom prst="rect">
                <a:avLst/>
              </a:prstGeom>
              <a:blipFill>
                <a:blip r:embed="rId4"/>
                <a:stretch>
                  <a:fillRect b="-40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3C4A176B-69B4-46DB-8B17-CABF8E41CE29}"/>
              </a:ext>
            </a:extLst>
          </p:cNvPr>
          <p:cNvSpPr txBox="1"/>
          <p:nvPr/>
        </p:nvSpPr>
        <p:spPr>
          <a:xfrm>
            <a:off x="329145" y="239553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7EA2E0A-5085-4C58-9861-DABBC831EE7C}"/>
                  </a:ext>
                </a:extLst>
              </p:cNvPr>
              <p:cNvSpPr txBox="1"/>
              <p:nvPr/>
            </p:nvSpPr>
            <p:spPr>
              <a:xfrm>
                <a:off x="281784" y="3071682"/>
                <a:ext cx="31171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 Rauheit 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= Vektor zur 			  	   Lichtquelle/View</a:t>
                </a:r>
                <a:endPara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7EA2E0A-5085-4C58-9861-DABBC831E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4" y="3071682"/>
                <a:ext cx="3117161" cy="1200329"/>
              </a:xfrm>
              <a:prstGeom prst="rect">
                <a:avLst/>
              </a:prstGeom>
              <a:blipFill>
                <a:blip r:embed="rId5"/>
                <a:stretch>
                  <a:fillRect l="-1563" t="-3046" b="-71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83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Agenda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792" y="486808"/>
            <a:ext cx="8157575" cy="3753097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Reflectance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Equation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Codebeispiel </a:t>
            </a:r>
          </a:p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9639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F686-C1C7-4BCB-A4CB-806981A6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DB2177-4AAF-46FA-B573-B5F0B32E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11" y="486809"/>
            <a:ext cx="5161255" cy="326915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12F61A3-BE35-4706-8DDE-361B5F9AAAAB}"/>
              </a:ext>
            </a:extLst>
          </p:cNvPr>
          <p:cNvSpPr txBox="1"/>
          <p:nvPr/>
        </p:nvSpPr>
        <p:spPr>
          <a:xfrm>
            <a:off x="3605029" y="3755963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D45CE4D-B89C-4C61-9E77-5C2B153800EE}"/>
                  </a:ext>
                </a:extLst>
              </p:cNvPr>
              <p:cNvSpPr txBox="1"/>
              <p:nvPr/>
            </p:nvSpPr>
            <p:spPr>
              <a:xfrm>
                <a:off x="281784" y="850919"/>
                <a:ext cx="344139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 Brechungsindex 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	</a:t>
                </a:r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=  Vektor zur Lichtquelle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 Brechungswinkel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	=  Vektor des reflektierten   	    Lichtstrahls </a:t>
                </a:r>
              </a:p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t 	=  Vektor des gebrochenen   	    Lichtstrahls </a:t>
                </a:r>
              </a:p>
              <a:p>
                <a:r>
                  <a:rPr lang="de-DE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D45CE4D-B89C-4C61-9E77-5C2B15380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4" y="850919"/>
                <a:ext cx="3441391" cy="2585323"/>
              </a:xfrm>
              <a:prstGeom prst="rect">
                <a:avLst/>
              </a:prstGeom>
              <a:blipFill>
                <a:blip r:embed="rId3"/>
                <a:stretch>
                  <a:fillRect l="-1416" t="-1415" r="-51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24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27D9A-BDA4-4617-B90C-FA94A7F0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15" name="Inhaltsplatzhalter 14" descr="Ein Bild, das Fisch enthält.&#10;&#10;Automatisch generierte Beschreibung">
            <a:extLst>
              <a:ext uri="{FF2B5EF4-FFF2-40B4-BE49-F238E27FC236}">
                <a16:creationId xmlns:a16="http://schemas.microsoft.com/office/drawing/2014/main" id="{24D7FC8D-D574-423F-A552-4BA79FCA7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475"/>
          <a:stretch/>
        </p:blipFill>
        <p:spPr>
          <a:xfrm>
            <a:off x="457200" y="728524"/>
            <a:ext cx="3984230" cy="3888081"/>
          </a:xfrm>
        </p:spPr>
      </p:pic>
      <p:pic>
        <p:nvPicPr>
          <p:cNvPr id="17" name="Grafik 16" descr="Ein Bild, das Wasser, Natur, draußen, Tal enthält.&#10;&#10;Automatisch generierte Beschreibung">
            <a:extLst>
              <a:ext uri="{FF2B5EF4-FFF2-40B4-BE49-F238E27FC236}">
                <a16:creationId xmlns:a16="http://schemas.microsoft.com/office/drawing/2014/main" id="{77AAB21C-3AA6-4126-AFE7-7AC31813D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23"/>
          <a:stretch/>
        </p:blipFill>
        <p:spPr>
          <a:xfrm>
            <a:off x="4441431" y="728524"/>
            <a:ext cx="4204654" cy="388808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2EA1AF0-D061-4F16-AD72-5337954CAB15}"/>
              </a:ext>
            </a:extLst>
          </p:cNvPr>
          <p:cNvSpPr txBox="1"/>
          <p:nvPr/>
        </p:nvSpPr>
        <p:spPr>
          <a:xfrm>
            <a:off x="362885" y="4616604"/>
            <a:ext cx="591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[10]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9B29279-9BF6-4C35-B48C-ADC7406FBE13}"/>
              </a:ext>
            </a:extLst>
          </p:cNvPr>
          <p:cNvSpPr txBox="1"/>
          <p:nvPr/>
        </p:nvSpPr>
        <p:spPr>
          <a:xfrm>
            <a:off x="4567539" y="4616605"/>
            <a:ext cx="591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121764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4" y="586303"/>
            <a:ext cx="5116850" cy="4175808"/>
          </a:xfrm>
        </p:spPr>
      </p:pic>
      <p:pic>
        <p:nvPicPr>
          <p:cNvPr id="7" name="Grafik 6" descr="Ein Bild, das sitzend, Licht enthält.&#10;&#10;Automatisch generierte Beschreibung">
            <a:extLst>
              <a:ext uri="{FF2B5EF4-FFF2-40B4-BE49-F238E27FC236}">
                <a16:creationId xmlns:a16="http://schemas.microsoft.com/office/drawing/2014/main" id="{EA2AD367-93DA-4386-9149-496AAA3F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44" y="880925"/>
            <a:ext cx="3541523" cy="33499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01F933C-0DE4-4299-957C-87F855958E9B}"/>
              </a:ext>
            </a:extLst>
          </p:cNvPr>
          <p:cNvSpPr/>
          <p:nvPr/>
        </p:nvSpPr>
        <p:spPr>
          <a:xfrm>
            <a:off x="616085" y="880926"/>
            <a:ext cx="2324100" cy="3172266"/>
          </a:xfrm>
          <a:prstGeom prst="rect">
            <a:avLst/>
          </a:prstGeom>
          <a:solidFill>
            <a:srgbClr val="92D05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87E547-B8E9-4B7B-B359-719618CB0204}"/>
              </a:ext>
            </a:extLst>
          </p:cNvPr>
          <p:cNvSpPr/>
          <p:nvPr/>
        </p:nvSpPr>
        <p:spPr>
          <a:xfrm>
            <a:off x="2940184" y="880926"/>
            <a:ext cx="1468877" cy="3172266"/>
          </a:xfrm>
          <a:prstGeom prst="rect">
            <a:avLst/>
          </a:prstGeom>
          <a:solidFill>
            <a:srgbClr val="FFC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27ED1B-FBB1-4364-8A5D-F255AD3DAE82}"/>
              </a:ext>
            </a:extLst>
          </p:cNvPr>
          <p:cNvSpPr/>
          <p:nvPr/>
        </p:nvSpPr>
        <p:spPr>
          <a:xfrm>
            <a:off x="4414058" y="880926"/>
            <a:ext cx="826719" cy="3172266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DC2520-FBB6-4C55-8382-D588C0F22576}"/>
              </a:ext>
            </a:extLst>
          </p:cNvPr>
          <p:cNvSpPr txBox="1"/>
          <p:nvPr/>
        </p:nvSpPr>
        <p:spPr>
          <a:xfrm>
            <a:off x="457200" y="4728722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634CDC6-36B2-4015-ABEB-CA7A371D5CCE}"/>
              </a:ext>
            </a:extLst>
          </p:cNvPr>
          <p:cNvSpPr txBox="1"/>
          <p:nvPr/>
        </p:nvSpPr>
        <p:spPr>
          <a:xfrm>
            <a:off x="8347052" y="4262575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206885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B7BD5B-1BC7-4568-8ED0-653E29353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48" y="586303"/>
            <a:ext cx="4872857" cy="3976688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01F933C-0DE4-4299-957C-87F855958E9B}"/>
              </a:ext>
            </a:extLst>
          </p:cNvPr>
          <p:cNvSpPr/>
          <p:nvPr/>
        </p:nvSpPr>
        <p:spPr>
          <a:xfrm>
            <a:off x="467439" y="880926"/>
            <a:ext cx="2145132" cy="3020999"/>
          </a:xfrm>
          <a:prstGeom prst="rect">
            <a:avLst/>
          </a:prstGeom>
          <a:solidFill>
            <a:srgbClr val="92D05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187E547-B8E9-4B7B-B359-719618CB0204}"/>
              </a:ext>
            </a:extLst>
          </p:cNvPr>
          <p:cNvSpPr/>
          <p:nvPr/>
        </p:nvSpPr>
        <p:spPr>
          <a:xfrm>
            <a:off x="2612571" y="880926"/>
            <a:ext cx="1477456" cy="3020999"/>
          </a:xfrm>
          <a:prstGeom prst="rect">
            <a:avLst/>
          </a:prstGeom>
          <a:solidFill>
            <a:srgbClr val="FFC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27ED1B-FBB1-4364-8A5D-F255AD3DAE82}"/>
              </a:ext>
            </a:extLst>
          </p:cNvPr>
          <p:cNvSpPr/>
          <p:nvPr/>
        </p:nvSpPr>
        <p:spPr>
          <a:xfrm>
            <a:off x="4090027" y="880926"/>
            <a:ext cx="779112" cy="3020999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/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dirty="0"/>
                  <a:t>F(0) = F = </a:t>
                </a:r>
                <a:r>
                  <a:rPr lang="de-DE" altLang="de-DE" dirty="0" err="1"/>
                  <a:t>Specularcolor</a:t>
                </a:r>
                <a:endParaRPr lang="de-DE" altLang="de-DE" dirty="0"/>
              </a:p>
              <a:p>
                <a:pPr>
                  <a:lnSpc>
                    <a:spcPct val="200000"/>
                  </a:lnSpc>
                </a:pPr>
                <a:r>
                  <a:rPr lang="de-DE" altLang="de-DE" dirty="0"/>
                  <a:t>F</a:t>
                </a:r>
                <a14:m>
                  <m:oMath xmlns:m="http://schemas.openxmlformats.org/officeDocument/2006/math"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005" y="872536"/>
                <a:ext cx="4211799" cy="1276760"/>
              </a:xfrm>
              <a:prstGeom prst="rect">
                <a:avLst/>
              </a:prstGeom>
              <a:blipFill>
                <a:blip r:embed="rId3"/>
                <a:stretch>
                  <a:fillRect l="-1158" b="-52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78262BC-4FE8-45A5-ACFA-2DBB65626735}"/>
              </a:ext>
            </a:extLst>
          </p:cNvPr>
          <p:cNvSpPr txBox="1"/>
          <p:nvPr/>
        </p:nvSpPr>
        <p:spPr>
          <a:xfrm>
            <a:off x="370317" y="4568356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334456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9ABF-69F4-4AEA-A4ED-A21AB564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Fresnel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/>
              <p:nvPr/>
            </p:nvSpPr>
            <p:spPr>
              <a:xfrm>
                <a:off x="4999005" y="872536"/>
                <a:ext cx="4211799" cy="2219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de-DE" dirty="0"/>
                  <a:t>F(0) = F = </a:t>
                </a:r>
                <a:r>
                  <a:rPr lang="de-DE" altLang="de-DE" dirty="0" err="1"/>
                  <a:t>Specularcolor</a:t>
                </a:r>
                <a:endParaRPr lang="de-DE" altLang="de-DE" dirty="0"/>
              </a:p>
              <a:p>
                <a:pPr>
                  <a:lnSpc>
                    <a:spcPct val="200000"/>
                  </a:lnSpc>
                </a:pPr>
                <a:r>
                  <a:rPr lang="de-DE" altLang="de-DE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e-DE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0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de-DE" i="0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i="0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de-DE" dirty="0"/>
              </a:p>
              <a:p>
                <a:pPr>
                  <a:lnSpc>
                    <a:spcPct val="200000"/>
                  </a:lnSpc>
                </a:pPr>
                <a:r>
                  <a:rPr lang="de-DE" b="1" dirty="0"/>
                  <a:t>Diffuse Anteil:</a:t>
                </a:r>
                <a:endParaRPr lang="de-DE" dirty="0"/>
              </a:p>
              <a:p>
                <a:r>
                  <a:rPr lang="de-DE" dirty="0" err="1"/>
                  <a:t>kd</a:t>
                </a:r>
                <a:r>
                  <a:rPr lang="de-DE" dirty="0"/>
                  <a:t> = 1 – F</a:t>
                </a: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6832478-0C03-4316-8738-AD652918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005" y="872536"/>
                <a:ext cx="4211799" cy="2219838"/>
              </a:xfrm>
              <a:prstGeom prst="rect">
                <a:avLst/>
              </a:prstGeom>
              <a:blipFill>
                <a:blip r:embed="rId2"/>
                <a:stretch>
                  <a:fillRect l="-1158"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46447F9-9777-410B-9356-3986A9B95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659" y="693894"/>
            <a:ext cx="4539085" cy="360333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1278F6-9B75-4238-BB83-E9395604A36C}"/>
              </a:ext>
            </a:extLst>
          </p:cNvPr>
          <p:cNvSpPr txBox="1"/>
          <p:nvPr/>
        </p:nvSpPr>
        <p:spPr>
          <a:xfrm>
            <a:off x="337529" y="4312031"/>
            <a:ext cx="40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74616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90192-984C-4E44-8E8D-2194556C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Cook-Torrance </a:t>
            </a:r>
            <a:r>
              <a:rPr lang="de-DE" dirty="0" err="1"/>
              <a:t>Specular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162615-4668-4BBB-A98F-159D878D7052}"/>
                  </a:ext>
                </a:extLst>
              </p:cNvPr>
              <p:cNvSpPr txBox="1"/>
              <p:nvPr/>
            </p:nvSpPr>
            <p:spPr>
              <a:xfrm>
                <a:off x="3118432" y="1178519"/>
                <a:ext cx="5828845" cy="2470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𝑜𝑜𝑘𝑇𝑜𝑟𝑟𝑎𝑛𝑐𝑒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u="sng" dirty="0">
                    <a:solidFill>
                      <a:schemeClr val="tx1"/>
                    </a:solidFill>
                  </a:rPr>
                  <a:t>Cook-Torrance-</a:t>
                </a:r>
                <a:r>
                  <a:rPr lang="de-DE" u="sng" dirty="0" err="1">
                    <a:solidFill>
                      <a:schemeClr val="tx1"/>
                    </a:solidFill>
                  </a:rPr>
                  <a:t>Reflectance</a:t>
                </a:r>
                <a:r>
                  <a:rPr lang="de-DE" u="sng" dirty="0">
                    <a:solidFill>
                      <a:schemeClr val="tx1"/>
                    </a:solidFill>
                  </a:rPr>
                  <a:t>-</a:t>
                </a:r>
                <a:r>
                  <a:rPr lang="de-DE" u="sng" dirty="0" err="1">
                    <a:solidFill>
                      <a:schemeClr val="tx1"/>
                    </a:solidFill>
                  </a:rPr>
                  <a:t>Equation</a:t>
                </a:r>
                <a:endParaRPr lang="de-DE" u="sng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(</m:t>
                      </m:r>
                      <m:r>
                        <a:rPr lang="de-DE" altLang="de-D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𝑘𝑑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𝐷𝐹𝐺</m:t>
                              </m:r>
                            </m:num>
                            <m:den>
                              <m:r>
                                <a:rPr lang="de-DE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de-DE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DE" sz="16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e-DE" altLang="de-DE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altLang="de-DE" sz="2000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162615-4668-4BBB-A98F-159D878D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32" y="1178519"/>
                <a:ext cx="5828845" cy="2470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68FC532-97EC-4CDD-8E57-46FF4DA0875E}"/>
                  </a:ext>
                </a:extLst>
              </p:cNvPr>
              <p:cNvSpPr txBox="1"/>
              <p:nvPr/>
            </p:nvSpPr>
            <p:spPr>
              <a:xfrm>
                <a:off x="256285" y="960211"/>
                <a:ext cx="3324812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 	=  punkt des auftreffenden 	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de-DE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Lichtes </a:t>
                </a:r>
              </a:p>
              <a:p>
                <a:r>
                  <a:rPr lang="de-DE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	=  Normalenvektor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 Vektor zur Lichtquelle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=  Vektor zur View</a:t>
                </a:r>
              </a:p>
              <a:p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kd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	=  Diffuser Anteil</a:t>
                </a:r>
              </a:p>
              <a:p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 	=  Albedo</a:t>
                </a:r>
              </a:p>
              <a:p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 	=  Normal Distribution 	  	   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 	= 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Geometry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</a:t>
                </a:r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 	=  Fresnel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Equation</a:t>
                </a:r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alt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=  Winkel zwischen  		    Normalenvektor und  		    Lichtstrahl</a:t>
                </a:r>
              </a:p>
              <a:p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68FC532-97EC-4CDD-8E57-46FF4DA08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85" y="960211"/>
                <a:ext cx="3324812" cy="4524315"/>
              </a:xfrm>
              <a:prstGeom prst="rect">
                <a:avLst/>
              </a:prstGeom>
              <a:blipFill>
                <a:blip r:embed="rId3"/>
                <a:stretch>
                  <a:fillRect l="-917" t="-4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37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200329"/>
            <a:chOff x="682335" y="2116277"/>
            <a:chExt cx="7772400" cy="1200329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Codebeispiel +</a:t>
              </a:r>
            </a:p>
            <a:p>
              <a:pPr algn="ctr"/>
              <a:r>
                <a:rPr lang="de-DE" sz="3600" b="1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Live Demo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25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4F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72288" y="1718820"/>
            <a:ext cx="7221801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/>
                <a:cs typeface="Arial"/>
              </a:rPr>
              <a:t>THANK YOU</a:t>
            </a:r>
            <a:endParaRPr lang="en-US" sz="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QUESTIONS?</a:t>
            </a:r>
          </a:p>
        </p:txBody>
      </p:sp>
      <p:cxnSp>
        <p:nvCxnSpPr>
          <p:cNvPr id="17" name="Straight Connector 11"/>
          <p:cNvCxnSpPr/>
          <p:nvPr/>
        </p:nvCxnSpPr>
        <p:spPr>
          <a:xfrm flipH="1">
            <a:off x="4258217" y="3130556"/>
            <a:ext cx="627566" cy="0"/>
          </a:xfrm>
          <a:prstGeom prst="line">
            <a:avLst/>
          </a:prstGeom>
          <a:ln w="38100" cmpd="sng">
            <a:solidFill>
              <a:srgbClr val="EED52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26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47794" y="683029"/>
            <a:ext cx="8157574" cy="3875590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https://en.wikipedia.org/wiki/Rendering_equation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http://1.bp.blogspot.com/-D5djI6sSxRc/VUkFgfTt5tI/AAAAAAAAAMY/hASrNNWypUU/s1600/comp.png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https://www.graphics.cornell.edu/online/box/compare.html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Schill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Steve &amp; Jensen, John &amp;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Raber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, George &amp; Porter, Dwayne. (2004). “Temporal Modeling of Bidirectional Reflection Distribution Function (BRDF) in Coastal Vegetation”.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GIScience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&amp; Remote Sensing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https://astrobites.org/wp-content/uploads/2020/09/reflection.png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(14.11.2020)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Akenine-Mller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, Tomas and Haines, Eric and Hoffman, </a:t>
            </a: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Naty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. (2018). “Real-Time Rendering, </a:t>
            </a:r>
            <a:r>
              <a:rPr lang="de-DE" alt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Fourth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Edition“. A. K. Peters, Ltd.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https://learnopengl.com/PBR/Theory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https://www.farbeundlack.de/var/ezflow_site/storage/images/media/images/lodb_schraegquerschnittweakspotx40/26016478-1-ger-DE/LODB_schraegQuerschnittWeakSpotx40_articleimage.jpg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http://www.irrlicht3d.org/papers/BrdfModelle.pdf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https://www.br.de/kinder/wasser-schwimmbad-licht-100~_v-img__16__9__m_-4423061158a17f4152aef84861ed0243214ae6e7.jpg?version=709fd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https://www.digitalphoto.de/media/digitalphoto/styles/tec_frontend_large/public/images/2017/12/image-330272--758561.jpeg?itok=N8RANku1</a:t>
            </a:r>
            <a:r>
              <a:rPr lang="de-DE" alt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(14.11.2020)</a:t>
            </a: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de-DE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08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094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3920" y="2009253"/>
            <a:ext cx="5856160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EVERYTHING IS DESIGNED. FEW THINGS ARE DESIGNED WELL.</a:t>
            </a:r>
          </a:p>
          <a:p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- BRIAN REED</a:t>
            </a:r>
            <a:endParaRPr lang="en-US" sz="2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5824" y="1531297"/>
            <a:ext cx="878186" cy="16029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b="1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“</a:t>
            </a:r>
            <a:endParaRPr lang="en-US" sz="6000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7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Motivation</a:t>
              </a:r>
              <a:endParaRPr lang="de-DE" sz="3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494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LIST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794" y="865909"/>
            <a:ext cx="8157574" cy="3606622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Jujubes sweet roll gummies liquorice jelly beans cake jujubes lemon drops. Danish dessert bonbon macaroon. Cupcake soufflé wafer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en-US" sz="1100" dirty="0">
                <a:latin typeface="Arial"/>
                <a:cs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Raleway" panose="020B0003030101060003" pitchFamily="34" charset="0"/>
              <a:buChar char="—"/>
            </a:pPr>
            <a:endParaRPr lang="en-US" sz="1100" dirty="0">
              <a:latin typeface="Arial"/>
              <a:cs typeface="Arial"/>
            </a:endParaRPr>
          </a:p>
          <a:p>
            <a:pPr>
              <a:buClr>
                <a:schemeClr val="accent2"/>
              </a:buClr>
            </a:pP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403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4" name="Textfeld 3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COPY, LISTS, IMAGES</a:t>
              </a: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BASIC 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24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LIST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792" y="884934"/>
            <a:ext cx="8157575" cy="3753097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noAutofit/>
          </a:bodyPr>
          <a:lstStyle/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gummies liquorice jelly beans cake jujubes lemon drops. Danish dessert bonbon macaroon. Cupcake soufflé wafer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Sesame snaps jelly dessert tootsie roll sweet roll candy canes. Sesame snaps sweet roll jujubes cheesecake marzipan. Toffee fruitcake chocolate cake.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Muffin marshmallow ice cream. Macaroon lemon drops dessert biscuit. Jelly-o candy canes bear claw cheesecake icing powder pastry pudding.</a:t>
            </a:r>
          </a:p>
          <a:p>
            <a:pPr marL="228600" indent="-22860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Cake apple pie bonbon jelly-o cake. Cake pudding ice cream cake dessert chocolate cake chocolate. Chocolate tootsie roll cake marshmallow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jelly-o chocolate bar wafer soufflé donut gingerbread sesame snaps. Apple pie cookie toffee tart powder sweet bonbon</a:t>
            </a: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endParaRPr lang="en-US" sz="1100" dirty="0">
              <a:latin typeface="Arial"/>
            </a:endParaRPr>
          </a:p>
          <a:p>
            <a:pPr marL="285750" indent="-285750">
              <a:buClr>
                <a:schemeClr val="accent2"/>
              </a:buClr>
              <a:buFont typeface="+mj-lt"/>
              <a:buAutoNum type="arabicPeriod"/>
            </a:pPr>
            <a:r>
              <a:rPr lang="en-US" sz="1100" dirty="0">
                <a:latin typeface="Arial"/>
              </a:rPr>
              <a:t>Jujubes sweet roll gummies liquorice jelly beans cake jujubes lemon drops. Danish dessert bonbon macaroon. Cupcake soufflé wafer</a:t>
            </a:r>
          </a:p>
        </p:txBody>
      </p:sp>
    </p:spTree>
    <p:extLst>
      <p:ext uri="{BB962C8B-B14F-4D97-AF65-F5344CB8AC3E}">
        <p14:creationId xmlns:p14="http://schemas.microsoft.com/office/powerpoint/2010/main" val="1804266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4" name="Textfeld 3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AGENDA, COMPANY, HISTORY, MILESTONES</a:t>
              </a: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TIMELINES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361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TIMELINE HORZ</a:t>
            </a:r>
          </a:p>
        </p:txBody>
      </p:sp>
      <p:grpSp>
        <p:nvGrpSpPr>
          <p:cNvPr id="14" name="Gruppierung 13"/>
          <p:cNvGrpSpPr/>
          <p:nvPr/>
        </p:nvGrpSpPr>
        <p:grpSpPr>
          <a:xfrm>
            <a:off x="1212082" y="2097645"/>
            <a:ext cx="1447800" cy="948210"/>
            <a:chOff x="1212082" y="2097645"/>
            <a:chExt cx="1447800" cy="948210"/>
          </a:xfrm>
        </p:grpSpPr>
        <p:sp>
          <p:nvSpPr>
            <p:cNvPr id="51" name="Freeform 50"/>
            <p:cNvSpPr>
              <a:spLocks noChangeAspect="1"/>
            </p:cNvSpPr>
            <p:nvPr/>
          </p:nvSpPr>
          <p:spPr>
            <a:xfrm>
              <a:off x="1212082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79" name="Freeform 114"/>
            <p:cNvSpPr>
              <a:spLocks noEditPoints="1"/>
            </p:cNvSpPr>
            <p:nvPr/>
          </p:nvSpPr>
          <p:spPr bwMode="auto">
            <a:xfrm>
              <a:off x="1806664" y="2761187"/>
              <a:ext cx="258636" cy="284668"/>
            </a:xfrm>
            <a:custGeom>
              <a:avLst/>
              <a:gdLst>
                <a:gd name="T0" fmla="*/ 165 w 169"/>
                <a:gd name="T1" fmla="*/ 0 h 186"/>
                <a:gd name="T2" fmla="*/ 164 w 169"/>
                <a:gd name="T3" fmla="*/ 0 h 186"/>
                <a:gd name="T4" fmla="*/ 164 w 169"/>
                <a:gd name="T5" fmla="*/ 0 h 186"/>
                <a:gd name="T6" fmla="*/ 55 w 169"/>
                <a:gd name="T7" fmla="*/ 17 h 186"/>
                <a:gd name="T8" fmla="*/ 55 w 169"/>
                <a:gd name="T9" fmla="*/ 17 h 186"/>
                <a:gd name="T10" fmla="*/ 51 w 169"/>
                <a:gd name="T11" fmla="*/ 21 h 186"/>
                <a:gd name="T12" fmla="*/ 51 w 169"/>
                <a:gd name="T13" fmla="*/ 148 h 186"/>
                <a:gd name="T14" fmla="*/ 38 w 169"/>
                <a:gd name="T15" fmla="*/ 144 h 186"/>
                <a:gd name="T16" fmla="*/ 21 w 169"/>
                <a:gd name="T17" fmla="*/ 144 h 186"/>
                <a:gd name="T18" fmla="*/ 0 w 169"/>
                <a:gd name="T19" fmla="*/ 165 h 186"/>
                <a:gd name="T20" fmla="*/ 21 w 169"/>
                <a:gd name="T21" fmla="*/ 186 h 186"/>
                <a:gd name="T22" fmla="*/ 38 w 169"/>
                <a:gd name="T23" fmla="*/ 186 h 186"/>
                <a:gd name="T24" fmla="*/ 59 w 169"/>
                <a:gd name="T25" fmla="*/ 165 h 186"/>
                <a:gd name="T26" fmla="*/ 59 w 169"/>
                <a:gd name="T27" fmla="*/ 67 h 186"/>
                <a:gd name="T28" fmla="*/ 161 w 169"/>
                <a:gd name="T29" fmla="*/ 52 h 186"/>
                <a:gd name="T30" fmla="*/ 161 w 169"/>
                <a:gd name="T31" fmla="*/ 123 h 186"/>
                <a:gd name="T32" fmla="*/ 148 w 169"/>
                <a:gd name="T33" fmla="*/ 118 h 186"/>
                <a:gd name="T34" fmla="*/ 131 w 169"/>
                <a:gd name="T35" fmla="*/ 118 h 186"/>
                <a:gd name="T36" fmla="*/ 110 w 169"/>
                <a:gd name="T37" fmla="*/ 140 h 186"/>
                <a:gd name="T38" fmla="*/ 131 w 169"/>
                <a:gd name="T39" fmla="*/ 161 h 186"/>
                <a:gd name="T40" fmla="*/ 148 w 169"/>
                <a:gd name="T41" fmla="*/ 161 h 186"/>
                <a:gd name="T42" fmla="*/ 169 w 169"/>
                <a:gd name="T43" fmla="*/ 140 h 186"/>
                <a:gd name="T44" fmla="*/ 169 w 169"/>
                <a:gd name="T45" fmla="*/ 5 h 186"/>
                <a:gd name="T46" fmla="*/ 165 w 169"/>
                <a:gd name="T47" fmla="*/ 0 h 186"/>
                <a:gd name="T48" fmla="*/ 38 w 169"/>
                <a:gd name="T49" fmla="*/ 178 h 186"/>
                <a:gd name="T50" fmla="*/ 21 w 169"/>
                <a:gd name="T51" fmla="*/ 178 h 186"/>
                <a:gd name="T52" fmla="*/ 9 w 169"/>
                <a:gd name="T53" fmla="*/ 165 h 186"/>
                <a:gd name="T54" fmla="*/ 21 w 169"/>
                <a:gd name="T55" fmla="*/ 152 h 186"/>
                <a:gd name="T56" fmla="*/ 38 w 169"/>
                <a:gd name="T57" fmla="*/ 152 h 186"/>
                <a:gd name="T58" fmla="*/ 51 w 169"/>
                <a:gd name="T59" fmla="*/ 165 h 186"/>
                <a:gd name="T60" fmla="*/ 38 w 169"/>
                <a:gd name="T61" fmla="*/ 178 h 186"/>
                <a:gd name="T62" fmla="*/ 148 w 169"/>
                <a:gd name="T63" fmla="*/ 152 h 186"/>
                <a:gd name="T64" fmla="*/ 131 w 169"/>
                <a:gd name="T65" fmla="*/ 152 h 186"/>
                <a:gd name="T66" fmla="*/ 118 w 169"/>
                <a:gd name="T67" fmla="*/ 140 h 186"/>
                <a:gd name="T68" fmla="*/ 131 w 169"/>
                <a:gd name="T69" fmla="*/ 127 h 186"/>
                <a:gd name="T70" fmla="*/ 148 w 169"/>
                <a:gd name="T71" fmla="*/ 127 h 186"/>
                <a:gd name="T72" fmla="*/ 161 w 169"/>
                <a:gd name="T73" fmla="*/ 140 h 186"/>
                <a:gd name="T74" fmla="*/ 148 w 169"/>
                <a:gd name="T75" fmla="*/ 152 h 186"/>
                <a:gd name="T76" fmla="*/ 161 w 169"/>
                <a:gd name="T77" fmla="*/ 43 h 186"/>
                <a:gd name="T78" fmla="*/ 59 w 169"/>
                <a:gd name="T79" fmla="*/ 59 h 186"/>
                <a:gd name="T80" fmla="*/ 59 w 169"/>
                <a:gd name="T81" fmla="*/ 25 h 186"/>
                <a:gd name="T82" fmla="*/ 161 w 169"/>
                <a:gd name="T83" fmla="*/ 9 h 186"/>
                <a:gd name="T84" fmla="*/ 161 w 169"/>
                <a:gd name="T85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186">
                  <a:moveTo>
                    <a:pt x="165" y="0"/>
                  </a:moveTo>
                  <a:cubicBezTo>
                    <a:pt x="165" y="0"/>
                    <a:pt x="164" y="0"/>
                    <a:pt x="16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3" y="18"/>
                    <a:pt x="51" y="19"/>
                    <a:pt x="51" y="21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47" y="145"/>
                    <a:pt x="43" y="144"/>
                    <a:pt x="38" y="144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10" y="144"/>
                    <a:pt x="0" y="153"/>
                    <a:pt x="0" y="165"/>
                  </a:cubicBezTo>
                  <a:cubicBezTo>
                    <a:pt x="0" y="177"/>
                    <a:pt x="10" y="186"/>
                    <a:pt x="21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50" y="186"/>
                    <a:pt x="59" y="177"/>
                    <a:pt x="59" y="165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7" y="120"/>
                    <a:pt x="153" y="118"/>
                    <a:pt x="148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0" y="118"/>
                    <a:pt x="110" y="128"/>
                    <a:pt x="110" y="140"/>
                  </a:cubicBezTo>
                  <a:cubicBezTo>
                    <a:pt x="110" y="151"/>
                    <a:pt x="120" y="161"/>
                    <a:pt x="131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60" y="161"/>
                    <a:pt x="169" y="151"/>
                    <a:pt x="169" y="140"/>
                  </a:cubicBezTo>
                  <a:cubicBezTo>
                    <a:pt x="169" y="5"/>
                    <a:pt x="169" y="5"/>
                    <a:pt x="169" y="5"/>
                  </a:cubicBezTo>
                  <a:cubicBezTo>
                    <a:pt x="169" y="2"/>
                    <a:pt x="167" y="0"/>
                    <a:pt x="165" y="0"/>
                  </a:cubicBezTo>
                  <a:close/>
                  <a:moveTo>
                    <a:pt x="38" y="178"/>
                  </a:moveTo>
                  <a:cubicBezTo>
                    <a:pt x="21" y="178"/>
                    <a:pt x="21" y="178"/>
                    <a:pt x="21" y="178"/>
                  </a:cubicBezTo>
                  <a:cubicBezTo>
                    <a:pt x="14" y="178"/>
                    <a:pt x="9" y="172"/>
                    <a:pt x="9" y="165"/>
                  </a:cubicBezTo>
                  <a:cubicBezTo>
                    <a:pt x="9" y="158"/>
                    <a:pt x="14" y="152"/>
                    <a:pt x="21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5" y="152"/>
                    <a:pt x="51" y="158"/>
                    <a:pt x="51" y="165"/>
                  </a:cubicBezTo>
                  <a:cubicBezTo>
                    <a:pt x="51" y="172"/>
                    <a:pt x="45" y="178"/>
                    <a:pt x="38" y="178"/>
                  </a:cubicBezTo>
                  <a:close/>
                  <a:moveTo>
                    <a:pt x="148" y="15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4" y="152"/>
                    <a:pt x="118" y="147"/>
                    <a:pt x="118" y="140"/>
                  </a:cubicBezTo>
                  <a:cubicBezTo>
                    <a:pt x="118" y="133"/>
                    <a:pt x="124" y="127"/>
                    <a:pt x="131" y="127"/>
                  </a:cubicBezTo>
                  <a:cubicBezTo>
                    <a:pt x="148" y="127"/>
                    <a:pt x="148" y="127"/>
                    <a:pt x="148" y="127"/>
                  </a:cubicBezTo>
                  <a:cubicBezTo>
                    <a:pt x="155" y="127"/>
                    <a:pt x="161" y="133"/>
                    <a:pt x="161" y="140"/>
                  </a:cubicBezTo>
                  <a:cubicBezTo>
                    <a:pt x="161" y="147"/>
                    <a:pt x="155" y="152"/>
                    <a:pt x="148" y="152"/>
                  </a:cubicBezTo>
                  <a:close/>
                  <a:moveTo>
                    <a:pt x="161" y="43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161" y="9"/>
                    <a:pt x="161" y="9"/>
                    <a:pt x="161" y="9"/>
                  </a:cubicBezTo>
                  <a:lnTo>
                    <a:pt x="161" y="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1" name="Gruppierung 10"/>
          <p:cNvGrpSpPr/>
          <p:nvPr/>
        </p:nvGrpSpPr>
        <p:grpSpPr>
          <a:xfrm>
            <a:off x="5166109" y="2097645"/>
            <a:ext cx="1447800" cy="948210"/>
            <a:chOff x="5166109" y="2097645"/>
            <a:chExt cx="1447800" cy="948210"/>
          </a:xfrm>
        </p:grpSpPr>
        <p:sp>
          <p:nvSpPr>
            <p:cNvPr id="72" name="Freeform 71"/>
            <p:cNvSpPr>
              <a:spLocks noChangeAspect="1"/>
            </p:cNvSpPr>
            <p:nvPr/>
          </p:nvSpPr>
          <p:spPr>
            <a:xfrm>
              <a:off x="5166109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0" name="Freeform 120"/>
            <p:cNvSpPr>
              <a:spLocks noEditPoints="1"/>
            </p:cNvSpPr>
            <p:nvPr/>
          </p:nvSpPr>
          <p:spPr bwMode="auto">
            <a:xfrm>
              <a:off x="5748095" y="2761187"/>
              <a:ext cx="283829" cy="284668"/>
            </a:xfrm>
            <a:custGeom>
              <a:avLst/>
              <a:gdLst>
                <a:gd name="T0" fmla="*/ 38 w 186"/>
                <a:gd name="T1" fmla="*/ 26 h 186"/>
                <a:gd name="T2" fmla="*/ 25 w 186"/>
                <a:gd name="T3" fmla="*/ 38 h 186"/>
                <a:gd name="T4" fmla="*/ 38 w 186"/>
                <a:gd name="T5" fmla="*/ 51 h 186"/>
                <a:gd name="T6" fmla="*/ 51 w 186"/>
                <a:gd name="T7" fmla="*/ 38 h 186"/>
                <a:gd name="T8" fmla="*/ 38 w 186"/>
                <a:gd name="T9" fmla="*/ 26 h 186"/>
                <a:gd name="T10" fmla="*/ 38 w 186"/>
                <a:gd name="T11" fmla="*/ 43 h 186"/>
                <a:gd name="T12" fmla="*/ 34 w 186"/>
                <a:gd name="T13" fmla="*/ 38 h 186"/>
                <a:gd name="T14" fmla="*/ 38 w 186"/>
                <a:gd name="T15" fmla="*/ 34 h 186"/>
                <a:gd name="T16" fmla="*/ 42 w 186"/>
                <a:gd name="T17" fmla="*/ 38 h 186"/>
                <a:gd name="T18" fmla="*/ 38 w 186"/>
                <a:gd name="T19" fmla="*/ 43 h 186"/>
                <a:gd name="T20" fmla="*/ 101 w 186"/>
                <a:gd name="T21" fmla="*/ 114 h 186"/>
                <a:gd name="T22" fmla="*/ 104 w 186"/>
                <a:gd name="T23" fmla="*/ 113 h 186"/>
                <a:gd name="T24" fmla="*/ 121 w 186"/>
                <a:gd name="T25" fmla="*/ 96 h 186"/>
                <a:gd name="T26" fmla="*/ 122 w 186"/>
                <a:gd name="T27" fmla="*/ 93 h 186"/>
                <a:gd name="T28" fmla="*/ 118 w 186"/>
                <a:gd name="T29" fmla="*/ 89 h 186"/>
                <a:gd name="T30" fmla="*/ 115 w 186"/>
                <a:gd name="T31" fmla="*/ 90 h 186"/>
                <a:gd name="T32" fmla="*/ 98 w 186"/>
                <a:gd name="T33" fmla="*/ 107 h 186"/>
                <a:gd name="T34" fmla="*/ 97 w 186"/>
                <a:gd name="T35" fmla="*/ 110 h 186"/>
                <a:gd name="T36" fmla="*/ 101 w 186"/>
                <a:gd name="T37" fmla="*/ 114 h 186"/>
                <a:gd name="T38" fmla="*/ 185 w 186"/>
                <a:gd name="T39" fmla="*/ 94 h 186"/>
                <a:gd name="T40" fmla="*/ 92 w 186"/>
                <a:gd name="T41" fmla="*/ 2 h 186"/>
                <a:gd name="T42" fmla="*/ 89 w 186"/>
                <a:gd name="T43" fmla="*/ 0 h 186"/>
                <a:gd name="T44" fmla="*/ 13 w 186"/>
                <a:gd name="T45" fmla="*/ 0 h 186"/>
                <a:gd name="T46" fmla="*/ 0 w 186"/>
                <a:gd name="T47" fmla="*/ 13 h 186"/>
                <a:gd name="T48" fmla="*/ 0 w 186"/>
                <a:gd name="T49" fmla="*/ 89 h 186"/>
                <a:gd name="T50" fmla="*/ 1 w 186"/>
                <a:gd name="T51" fmla="*/ 92 h 186"/>
                <a:gd name="T52" fmla="*/ 94 w 186"/>
                <a:gd name="T53" fmla="*/ 185 h 186"/>
                <a:gd name="T54" fmla="*/ 97 w 186"/>
                <a:gd name="T55" fmla="*/ 186 h 186"/>
                <a:gd name="T56" fmla="*/ 100 w 186"/>
                <a:gd name="T57" fmla="*/ 185 h 186"/>
                <a:gd name="T58" fmla="*/ 185 w 186"/>
                <a:gd name="T59" fmla="*/ 100 h 186"/>
                <a:gd name="T60" fmla="*/ 186 w 186"/>
                <a:gd name="T61" fmla="*/ 97 h 186"/>
                <a:gd name="T62" fmla="*/ 185 w 186"/>
                <a:gd name="T63" fmla="*/ 94 h 186"/>
                <a:gd name="T64" fmla="*/ 97 w 186"/>
                <a:gd name="T65" fmla="*/ 176 h 186"/>
                <a:gd name="T66" fmla="*/ 9 w 186"/>
                <a:gd name="T67" fmla="*/ 87 h 186"/>
                <a:gd name="T68" fmla="*/ 9 w 186"/>
                <a:gd name="T69" fmla="*/ 13 h 186"/>
                <a:gd name="T70" fmla="*/ 13 w 186"/>
                <a:gd name="T71" fmla="*/ 9 h 186"/>
                <a:gd name="T72" fmla="*/ 87 w 186"/>
                <a:gd name="T73" fmla="*/ 9 h 186"/>
                <a:gd name="T74" fmla="*/ 176 w 186"/>
                <a:gd name="T75" fmla="*/ 97 h 186"/>
                <a:gd name="T76" fmla="*/ 97 w 186"/>
                <a:gd name="T77" fmla="*/ 176 h 186"/>
                <a:gd name="T78" fmla="*/ 77 w 186"/>
                <a:gd name="T79" fmla="*/ 128 h 186"/>
                <a:gd name="T80" fmla="*/ 76 w 186"/>
                <a:gd name="T81" fmla="*/ 131 h 186"/>
                <a:gd name="T82" fmla="*/ 80 w 186"/>
                <a:gd name="T83" fmla="*/ 135 h 186"/>
                <a:gd name="T84" fmla="*/ 83 w 186"/>
                <a:gd name="T85" fmla="*/ 134 h 186"/>
                <a:gd name="T86" fmla="*/ 92 w 186"/>
                <a:gd name="T87" fmla="*/ 126 h 186"/>
                <a:gd name="T88" fmla="*/ 93 w 186"/>
                <a:gd name="T89" fmla="*/ 123 h 186"/>
                <a:gd name="T90" fmla="*/ 89 w 186"/>
                <a:gd name="T91" fmla="*/ 118 h 186"/>
                <a:gd name="T92" fmla="*/ 86 w 186"/>
                <a:gd name="T93" fmla="*/ 120 h 186"/>
                <a:gd name="T94" fmla="*/ 77 w 186"/>
                <a:gd name="T95" fmla="*/ 128 h 186"/>
                <a:gd name="T96" fmla="*/ 97 w 186"/>
                <a:gd name="T97" fmla="*/ 152 h 186"/>
                <a:gd name="T98" fmla="*/ 100 w 186"/>
                <a:gd name="T99" fmla="*/ 151 h 186"/>
                <a:gd name="T100" fmla="*/ 125 w 186"/>
                <a:gd name="T101" fmla="*/ 126 h 186"/>
                <a:gd name="T102" fmla="*/ 127 w 186"/>
                <a:gd name="T103" fmla="*/ 123 h 186"/>
                <a:gd name="T104" fmla="*/ 122 w 186"/>
                <a:gd name="T105" fmla="*/ 118 h 186"/>
                <a:gd name="T106" fmla="*/ 120 w 186"/>
                <a:gd name="T107" fmla="*/ 120 h 186"/>
                <a:gd name="T108" fmla="*/ 94 w 186"/>
                <a:gd name="T109" fmla="*/ 145 h 186"/>
                <a:gd name="T110" fmla="*/ 93 w 186"/>
                <a:gd name="T111" fmla="*/ 148 h 186"/>
                <a:gd name="T112" fmla="*/ 97 w 186"/>
                <a:gd name="T113" fmla="*/ 15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6">
                  <a:moveTo>
                    <a:pt x="38" y="26"/>
                  </a:moveTo>
                  <a:cubicBezTo>
                    <a:pt x="31" y="26"/>
                    <a:pt x="25" y="31"/>
                    <a:pt x="25" y="38"/>
                  </a:cubicBezTo>
                  <a:cubicBezTo>
                    <a:pt x="25" y="45"/>
                    <a:pt x="31" y="51"/>
                    <a:pt x="38" y="51"/>
                  </a:cubicBezTo>
                  <a:cubicBezTo>
                    <a:pt x="45" y="51"/>
                    <a:pt x="51" y="45"/>
                    <a:pt x="51" y="38"/>
                  </a:cubicBezTo>
                  <a:cubicBezTo>
                    <a:pt x="51" y="31"/>
                    <a:pt x="45" y="26"/>
                    <a:pt x="38" y="26"/>
                  </a:cubicBezTo>
                  <a:close/>
                  <a:moveTo>
                    <a:pt x="38" y="43"/>
                  </a:moveTo>
                  <a:cubicBezTo>
                    <a:pt x="36" y="43"/>
                    <a:pt x="34" y="41"/>
                    <a:pt x="34" y="38"/>
                  </a:cubicBezTo>
                  <a:cubicBezTo>
                    <a:pt x="34" y="36"/>
                    <a:pt x="36" y="34"/>
                    <a:pt x="38" y="34"/>
                  </a:cubicBezTo>
                  <a:cubicBezTo>
                    <a:pt x="40" y="34"/>
                    <a:pt x="42" y="36"/>
                    <a:pt x="42" y="38"/>
                  </a:cubicBezTo>
                  <a:cubicBezTo>
                    <a:pt x="42" y="41"/>
                    <a:pt x="40" y="43"/>
                    <a:pt x="38" y="43"/>
                  </a:cubicBezTo>
                  <a:close/>
                  <a:moveTo>
                    <a:pt x="101" y="114"/>
                  </a:moveTo>
                  <a:cubicBezTo>
                    <a:pt x="103" y="114"/>
                    <a:pt x="104" y="114"/>
                    <a:pt x="104" y="113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2" y="95"/>
                    <a:pt x="122" y="94"/>
                    <a:pt x="122" y="93"/>
                  </a:cubicBezTo>
                  <a:cubicBezTo>
                    <a:pt x="122" y="91"/>
                    <a:pt x="121" y="89"/>
                    <a:pt x="118" y="89"/>
                  </a:cubicBezTo>
                  <a:cubicBezTo>
                    <a:pt x="117" y="89"/>
                    <a:pt x="116" y="89"/>
                    <a:pt x="115" y="90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8" y="108"/>
                    <a:pt x="97" y="109"/>
                    <a:pt x="97" y="110"/>
                  </a:cubicBezTo>
                  <a:cubicBezTo>
                    <a:pt x="97" y="112"/>
                    <a:pt x="99" y="114"/>
                    <a:pt x="101" y="114"/>
                  </a:cubicBezTo>
                  <a:close/>
                  <a:moveTo>
                    <a:pt x="185" y="94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1" y="1"/>
                    <a:pt x="90" y="0"/>
                    <a:pt x="8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1" y="91"/>
                    <a:pt x="1" y="92"/>
                  </a:cubicBezTo>
                  <a:cubicBezTo>
                    <a:pt x="94" y="185"/>
                    <a:pt x="94" y="185"/>
                    <a:pt x="94" y="185"/>
                  </a:cubicBezTo>
                  <a:cubicBezTo>
                    <a:pt x="95" y="186"/>
                    <a:pt x="96" y="186"/>
                    <a:pt x="97" y="186"/>
                  </a:cubicBezTo>
                  <a:cubicBezTo>
                    <a:pt x="98" y="186"/>
                    <a:pt x="99" y="186"/>
                    <a:pt x="100" y="185"/>
                  </a:cubicBezTo>
                  <a:cubicBezTo>
                    <a:pt x="185" y="100"/>
                    <a:pt x="185" y="100"/>
                    <a:pt x="185" y="100"/>
                  </a:cubicBezTo>
                  <a:cubicBezTo>
                    <a:pt x="185" y="100"/>
                    <a:pt x="186" y="99"/>
                    <a:pt x="186" y="97"/>
                  </a:cubicBezTo>
                  <a:cubicBezTo>
                    <a:pt x="186" y="96"/>
                    <a:pt x="185" y="95"/>
                    <a:pt x="185" y="94"/>
                  </a:cubicBezTo>
                  <a:close/>
                  <a:moveTo>
                    <a:pt x="97" y="176"/>
                  </a:moveTo>
                  <a:cubicBezTo>
                    <a:pt x="9" y="87"/>
                    <a:pt x="9" y="87"/>
                    <a:pt x="9" y="8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1"/>
                    <a:pt x="10" y="9"/>
                    <a:pt x="13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176" y="97"/>
                    <a:pt x="176" y="97"/>
                    <a:pt x="176" y="97"/>
                  </a:cubicBezTo>
                  <a:lnTo>
                    <a:pt x="97" y="176"/>
                  </a:lnTo>
                  <a:close/>
                  <a:moveTo>
                    <a:pt x="77" y="128"/>
                  </a:moveTo>
                  <a:cubicBezTo>
                    <a:pt x="77" y="129"/>
                    <a:pt x="76" y="130"/>
                    <a:pt x="76" y="131"/>
                  </a:cubicBezTo>
                  <a:cubicBezTo>
                    <a:pt x="76" y="133"/>
                    <a:pt x="78" y="135"/>
                    <a:pt x="80" y="135"/>
                  </a:cubicBezTo>
                  <a:cubicBezTo>
                    <a:pt x="81" y="135"/>
                    <a:pt x="83" y="135"/>
                    <a:pt x="83" y="134"/>
                  </a:cubicBezTo>
                  <a:cubicBezTo>
                    <a:pt x="92" y="126"/>
                    <a:pt x="92" y="126"/>
                    <a:pt x="92" y="126"/>
                  </a:cubicBezTo>
                  <a:cubicBezTo>
                    <a:pt x="92" y="125"/>
                    <a:pt x="93" y="124"/>
                    <a:pt x="93" y="123"/>
                  </a:cubicBezTo>
                  <a:cubicBezTo>
                    <a:pt x="93" y="120"/>
                    <a:pt x="91" y="118"/>
                    <a:pt x="89" y="118"/>
                  </a:cubicBezTo>
                  <a:cubicBezTo>
                    <a:pt x="88" y="118"/>
                    <a:pt x="87" y="119"/>
                    <a:pt x="86" y="120"/>
                  </a:cubicBezTo>
                  <a:lnTo>
                    <a:pt x="77" y="128"/>
                  </a:lnTo>
                  <a:close/>
                  <a:moveTo>
                    <a:pt x="97" y="152"/>
                  </a:moveTo>
                  <a:cubicBezTo>
                    <a:pt x="98" y="152"/>
                    <a:pt x="99" y="152"/>
                    <a:pt x="100" y="151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5"/>
                    <a:pt x="127" y="124"/>
                    <a:pt x="127" y="123"/>
                  </a:cubicBezTo>
                  <a:cubicBezTo>
                    <a:pt x="127" y="120"/>
                    <a:pt x="125" y="118"/>
                    <a:pt x="122" y="118"/>
                  </a:cubicBezTo>
                  <a:cubicBezTo>
                    <a:pt x="121" y="118"/>
                    <a:pt x="120" y="119"/>
                    <a:pt x="120" y="120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3" y="146"/>
                    <a:pt x="93" y="147"/>
                    <a:pt x="93" y="148"/>
                  </a:cubicBezTo>
                  <a:cubicBezTo>
                    <a:pt x="93" y="150"/>
                    <a:pt x="95" y="152"/>
                    <a:pt x="97" y="1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3" name="Gruppierung 12"/>
          <p:cNvGrpSpPr/>
          <p:nvPr/>
        </p:nvGrpSpPr>
        <p:grpSpPr>
          <a:xfrm>
            <a:off x="2530091" y="2097645"/>
            <a:ext cx="1447800" cy="947371"/>
            <a:chOff x="2530091" y="2097645"/>
            <a:chExt cx="1447800" cy="947371"/>
          </a:xfrm>
        </p:grpSpPr>
        <p:sp>
          <p:nvSpPr>
            <p:cNvPr id="52" name="Freeform 51"/>
            <p:cNvSpPr>
              <a:spLocks noChangeAspect="1"/>
            </p:cNvSpPr>
            <p:nvPr/>
          </p:nvSpPr>
          <p:spPr>
            <a:xfrm>
              <a:off x="2530091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1" name="Freeform 124"/>
            <p:cNvSpPr>
              <a:spLocks noEditPoints="1"/>
            </p:cNvSpPr>
            <p:nvPr/>
          </p:nvSpPr>
          <p:spPr bwMode="auto">
            <a:xfrm>
              <a:off x="3112077" y="2762027"/>
              <a:ext cx="283829" cy="282989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2" name="Gruppierung 11"/>
          <p:cNvGrpSpPr/>
          <p:nvPr/>
        </p:nvGrpSpPr>
        <p:grpSpPr>
          <a:xfrm>
            <a:off x="3848100" y="2097645"/>
            <a:ext cx="1447800" cy="934775"/>
            <a:chOff x="3848100" y="2097645"/>
            <a:chExt cx="1447800" cy="934775"/>
          </a:xfrm>
        </p:grpSpPr>
        <p:sp>
          <p:nvSpPr>
            <p:cNvPr id="71" name="Freeform 70"/>
            <p:cNvSpPr>
              <a:spLocks noChangeAspect="1"/>
            </p:cNvSpPr>
            <p:nvPr/>
          </p:nvSpPr>
          <p:spPr>
            <a:xfrm>
              <a:off x="3848100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2" name="Freeform 125"/>
            <p:cNvSpPr>
              <a:spLocks noEditPoints="1"/>
            </p:cNvSpPr>
            <p:nvPr/>
          </p:nvSpPr>
          <p:spPr bwMode="auto">
            <a:xfrm>
              <a:off x="4429666" y="2774623"/>
              <a:ext cx="284668" cy="257797"/>
            </a:xfrm>
            <a:custGeom>
              <a:avLst/>
              <a:gdLst>
                <a:gd name="T0" fmla="*/ 5 w 186"/>
                <a:gd name="T1" fmla="*/ 25 h 169"/>
                <a:gd name="T2" fmla="*/ 26 w 186"/>
                <a:gd name="T3" fmla="*/ 25 h 169"/>
                <a:gd name="T4" fmla="*/ 47 w 186"/>
                <a:gd name="T5" fmla="*/ 42 h 169"/>
                <a:gd name="T6" fmla="*/ 67 w 186"/>
                <a:gd name="T7" fmla="*/ 25 h 169"/>
                <a:gd name="T8" fmla="*/ 182 w 186"/>
                <a:gd name="T9" fmla="*/ 25 h 169"/>
                <a:gd name="T10" fmla="*/ 186 w 186"/>
                <a:gd name="T11" fmla="*/ 21 h 169"/>
                <a:gd name="T12" fmla="*/ 182 w 186"/>
                <a:gd name="T13" fmla="*/ 17 h 169"/>
                <a:gd name="T14" fmla="*/ 67 w 186"/>
                <a:gd name="T15" fmla="*/ 17 h 169"/>
                <a:gd name="T16" fmla="*/ 47 w 186"/>
                <a:gd name="T17" fmla="*/ 0 h 169"/>
                <a:gd name="T18" fmla="*/ 26 w 186"/>
                <a:gd name="T19" fmla="*/ 17 h 169"/>
                <a:gd name="T20" fmla="*/ 5 w 186"/>
                <a:gd name="T21" fmla="*/ 17 h 169"/>
                <a:gd name="T22" fmla="*/ 0 w 186"/>
                <a:gd name="T23" fmla="*/ 21 h 169"/>
                <a:gd name="T24" fmla="*/ 5 w 186"/>
                <a:gd name="T25" fmla="*/ 25 h 169"/>
                <a:gd name="T26" fmla="*/ 47 w 186"/>
                <a:gd name="T27" fmla="*/ 9 h 169"/>
                <a:gd name="T28" fmla="*/ 59 w 186"/>
                <a:gd name="T29" fmla="*/ 21 h 169"/>
                <a:gd name="T30" fmla="*/ 47 w 186"/>
                <a:gd name="T31" fmla="*/ 34 h 169"/>
                <a:gd name="T32" fmla="*/ 34 w 186"/>
                <a:gd name="T33" fmla="*/ 21 h 169"/>
                <a:gd name="T34" fmla="*/ 47 w 186"/>
                <a:gd name="T35" fmla="*/ 9 h 169"/>
                <a:gd name="T36" fmla="*/ 182 w 186"/>
                <a:gd name="T37" fmla="*/ 144 h 169"/>
                <a:gd name="T38" fmla="*/ 101 w 186"/>
                <a:gd name="T39" fmla="*/ 144 h 169"/>
                <a:gd name="T40" fmla="*/ 80 w 186"/>
                <a:gd name="T41" fmla="*/ 127 h 169"/>
                <a:gd name="T42" fmla="*/ 60 w 186"/>
                <a:gd name="T43" fmla="*/ 144 h 169"/>
                <a:gd name="T44" fmla="*/ 5 w 186"/>
                <a:gd name="T45" fmla="*/ 144 h 169"/>
                <a:gd name="T46" fmla="*/ 0 w 186"/>
                <a:gd name="T47" fmla="*/ 148 h 169"/>
                <a:gd name="T48" fmla="*/ 5 w 186"/>
                <a:gd name="T49" fmla="*/ 152 h 169"/>
                <a:gd name="T50" fmla="*/ 60 w 186"/>
                <a:gd name="T51" fmla="*/ 152 h 169"/>
                <a:gd name="T52" fmla="*/ 80 w 186"/>
                <a:gd name="T53" fmla="*/ 169 h 169"/>
                <a:gd name="T54" fmla="*/ 101 w 186"/>
                <a:gd name="T55" fmla="*/ 152 h 169"/>
                <a:gd name="T56" fmla="*/ 182 w 186"/>
                <a:gd name="T57" fmla="*/ 152 h 169"/>
                <a:gd name="T58" fmla="*/ 186 w 186"/>
                <a:gd name="T59" fmla="*/ 148 h 169"/>
                <a:gd name="T60" fmla="*/ 182 w 186"/>
                <a:gd name="T61" fmla="*/ 144 h 169"/>
                <a:gd name="T62" fmla="*/ 80 w 186"/>
                <a:gd name="T63" fmla="*/ 160 h 169"/>
                <a:gd name="T64" fmla="*/ 68 w 186"/>
                <a:gd name="T65" fmla="*/ 148 h 169"/>
                <a:gd name="T66" fmla="*/ 80 w 186"/>
                <a:gd name="T67" fmla="*/ 135 h 169"/>
                <a:gd name="T68" fmla="*/ 93 w 186"/>
                <a:gd name="T69" fmla="*/ 148 h 169"/>
                <a:gd name="T70" fmla="*/ 80 w 186"/>
                <a:gd name="T71" fmla="*/ 160 h 169"/>
                <a:gd name="T72" fmla="*/ 182 w 186"/>
                <a:gd name="T73" fmla="*/ 80 h 169"/>
                <a:gd name="T74" fmla="*/ 169 w 186"/>
                <a:gd name="T75" fmla="*/ 80 h 169"/>
                <a:gd name="T76" fmla="*/ 148 w 186"/>
                <a:gd name="T77" fmla="*/ 63 h 169"/>
                <a:gd name="T78" fmla="*/ 127 w 186"/>
                <a:gd name="T79" fmla="*/ 80 h 169"/>
                <a:gd name="T80" fmla="*/ 5 w 186"/>
                <a:gd name="T81" fmla="*/ 80 h 169"/>
                <a:gd name="T82" fmla="*/ 0 w 186"/>
                <a:gd name="T83" fmla="*/ 85 h 169"/>
                <a:gd name="T84" fmla="*/ 5 w 186"/>
                <a:gd name="T85" fmla="*/ 89 h 169"/>
                <a:gd name="T86" fmla="*/ 127 w 186"/>
                <a:gd name="T87" fmla="*/ 89 h 169"/>
                <a:gd name="T88" fmla="*/ 148 w 186"/>
                <a:gd name="T89" fmla="*/ 106 h 169"/>
                <a:gd name="T90" fmla="*/ 169 w 186"/>
                <a:gd name="T91" fmla="*/ 89 h 169"/>
                <a:gd name="T92" fmla="*/ 182 w 186"/>
                <a:gd name="T93" fmla="*/ 89 h 169"/>
                <a:gd name="T94" fmla="*/ 186 w 186"/>
                <a:gd name="T95" fmla="*/ 85 h 169"/>
                <a:gd name="T96" fmla="*/ 182 w 186"/>
                <a:gd name="T97" fmla="*/ 80 h 169"/>
                <a:gd name="T98" fmla="*/ 148 w 186"/>
                <a:gd name="T99" fmla="*/ 97 h 169"/>
                <a:gd name="T100" fmla="*/ 135 w 186"/>
                <a:gd name="T101" fmla="*/ 85 h 169"/>
                <a:gd name="T102" fmla="*/ 148 w 186"/>
                <a:gd name="T103" fmla="*/ 72 h 169"/>
                <a:gd name="T104" fmla="*/ 161 w 186"/>
                <a:gd name="T105" fmla="*/ 85 h 169"/>
                <a:gd name="T106" fmla="*/ 148 w 186"/>
                <a:gd name="T107" fmla="*/ 9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6" h="169">
                  <a:moveTo>
                    <a:pt x="5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8" y="35"/>
                    <a:pt x="37" y="42"/>
                    <a:pt x="47" y="42"/>
                  </a:cubicBezTo>
                  <a:cubicBezTo>
                    <a:pt x="57" y="42"/>
                    <a:pt x="65" y="35"/>
                    <a:pt x="67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4" y="25"/>
                    <a:pt x="186" y="24"/>
                    <a:pt x="186" y="21"/>
                  </a:cubicBezTo>
                  <a:cubicBezTo>
                    <a:pt x="186" y="19"/>
                    <a:pt x="184" y="17"/>
                    <a:pt x="182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5" y="7"/>
                    <a:pt x="57" y="0"/>
                    <a:pt x="47" y="0"/>
                  </a:cubicBezTo>
                  <a:cubicBezTo>
                    <a:pt x="37" y="0"/>
                    <a:pt x="28" y="7"/>
                    <a:pt x="26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1"/>
                  </a:cubicBezTo>
                  <a:cubicBezTo>
                    <a:pt x="0" y="24"/>
                    <a:pt x="2" y="25"/>
                    <a:pt x="5" y="25"/>
                  </a:cubicBezTo>
                  <a:close/>
                  <a:moveTo>
                    <a:pt x="47" y="9"/>
                  </a:moveTo>
                  <a:cubicBezTo>
                    <a:pt x="54" y="9"/>
                    <a:pt x="59" y="14"/>
                    <a:pt x="59" y="21"/>
                  </a:cubicBezTo>
                  <a:cubicBezTo>
                    <a:pt x="59" y="28"/>
                    <a:pt x="54" y="34"/>
                    <a:pt x="47" y="34"/>
                  </a:cubicBezTo>
                  <a:cubicBezTo>
                    <a:pt x="40" y="34"/>
                    <a:pt x="34" y="28"/>
                    <a:pt x="34" y="21"/>
                  </a:cubicBezTo>
                  <a:cubicBezTo>
                    <a:pt x="34" y="14"/>
                    <a:pt x="40" y="9"/>
                    <a:pt x="47" y="9"/>
                  </a:cubicBezTo>
                  <a:close/>
                  <a:moveTo>
                    <a:pt x="182" y="144"/>
                  </a:moveTo>
                  <a:cubicBezTo>
                    <a:pt x="101" y="144"/>
                    <a:pt x="101" y="144"/>
                    <a:pt x="101" y="144"/>
                  </a:cubicBezTo>
                  <a:cubicBezTo>
                    <a:pt x="99" y="134"/>
                    <a:pt x="91" y="127"/>
                    <a:pt x="80" y="127"/>
                  </a:cubicBezTo>
                  <a:cubicBezTo>
                    <a:pt x="70" y="127"/>
                    <a:pt x="62" y="134"/>
                    <a:pt x="60" y="144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2" y="144"/>
                    <a:pt x="0" y="145"/>
                    <a:pt x="0" y="148"/>
                  </a:cubicBezTo>
                  <a:cubicBezTo>
                    <a:pt x="0" y="150"/>
                    <a:pt x="2" y="152"/>
                    <a:pt x="5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2" y="162"/>
                    <a:pt x="70" y="169"/>
                    <a:pt x="80" y="169"/>
                  </a:cubicBezTo>
                  <a:cubicBezTo>
                    <a:pt x="91" y="169"/>
                    <a:pt x="99" y="162"/>
                    <a:pt x="101" y="152"/>
                  </a:cubicBezTo>
                  <a:cubicBezTo>
                    <a:pt x="182" y="152"/>
                    <a:pt x="182" y="152"/>
                    <a:pt x="182" y="152"/>
                  </a:cubicBezTo>
                  <a:cubicBezTo>
                    <a:pt x="184" y="152"/>
                    <a:pt x="186" y="150"/>
                    <a:pt x="186" y="148"/>
                  </a:cubicBezTo>
                  <a:cubicBezTo>
                    <a:pt x="186" y="145"/>
                    <a:pt x="184" y="144"/>
                    <a:pt x="182" y="144"/>
                  </a:cubicBezTo>
                  <a:close/>
                  <a:moveTo>
                    <a:pt x="80" y="160"/>
                  </a:moveTo>
                  <a:cubicBezTo>
                    <a:pt x="73" y="160"/>
                    <a:pt x="68" y="155"/>
                    <a:pt x="68" y="148"/>
                  </a:cubicBezTo>
                  <a:cubicBezTo>
                    <a:pt x="68" y="141"/>
                    <a:pt x="73" y="135"/>
                    <a:pt x="80" y="135"/>
                  </a:cubicBezTo>
                  <a:cubicBezTo>
                    <a:pt x="87" y="135"/>
                    <a:pt x="93" y="141"/>
                    <a:pt x="93" y="148"/>
                  </a:cubicBezTo>
                  <a:cubicBezTo>
                    <a:pt x="93" y="155"/>
                    <a:pt x="87" y="160"/>
                    <a:pt x="80" y="160"/>
                  </a:cubicBezTo>
                  <a:close/>
                  <a:moveTo>
                    <a:pt x="182" y="80"/>
                  </a:moveTo>
                  <a:cubicBezTo>
                    <a:pt x="169" y="80"/>
                    <a:pt x="169" y="80"/>
                    <a:pt x="169" y="80"/>
                  </a:cubicBezTo>
                  <a:cubicBezTo>
                    <a:pt x="167" y="71"/>
                    <a:pt x="158" y="63"/>
                    <a:pt x="148" y="63"/>
                  </a:cubicBezTo>
                  <a:cubicBezTo>
                    <a:pt x="138" y="63"/>
                    <a:pt x="129" y="71"/>
                    <a:pt x="127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2" y="80"/>
                    <a:pt x="0" y="82"/>
                    <a:pt x="0" y="85"/>
                  </a:cubicBezTo>
                  <a:cubicBezTo>
                    <a:pt x="0" y="87"/>
                    <a:pt x="2" y="89"/>
                    <a:pt x="5" y="89"/>
                  </a:cubicBezTo>
                  <a:cubicBezTo>
                    <a:pt x="127" y="89"/>
                    <a:pt x="127" y="89"/>
                    <a:pt x="127" y="89"/>
                  </a:cubicBezTo>
                  <a:cubicBezTo>
                    <a:pt x="129" y="98"/>
                    <a:pt x="138" y="106"/>
                    <a:pt x="148" y="106"/>
                  </a:cubicBezTo>
                  <a:cubicBezTo>
                    <a:pt x="158" y="106"/>
                    <a:pt x="167" y="98"/>
                    <a:pt x="169" y="89"/>
                  </a:cubicBezTo>
                  <a:cubicBezTo>
                    <a:pt x="182" y="89"/>
                    <a:pt x="182" y="89"/>
                    <a:pt x="182" y="89"/>
                  </a:cubicBezTo>
                  <a:cubicBezTo>
                    <a:pt x="184" y="89"/>
                    <a:pt x="186" y="87"/>
                    <a:pt x="186" y="85"/>
                  </a:cubicBezTo>
                  <a:cubicBezTo>
                    <a:pt x="186" y="82"/>
                    <a:pt x="184" y="80"/>
                    <a:pt x="182" y="80"/>
                  </a:cubicBezTo>
                  <a:close/>
                  <a:moveTo>
                    <a:pt x="148" y="97"/>
                  </a:moveTo>
                  <a:cubicBezTo>
                    <a:pt x="141" y="97"/>
                    <a:pt x="135" y="92"/>
                    <a:pt x="135" y="85"/>
                  </a:cubicBezTo>
                  <a:cubicBezTo>
                    <a:pt x="135" y="78"/>
                    <a:pt x="141" y="72"/>
                    <a:pt x="148" y="72"/>
                  </a:cubicBezTo>
                  <a:cubicBezTo>
                    <a:pt x="155" y="72"/>
                    <a:pt x="161" y="78"/>
                    <a:pt x="161" y="85"/>
                  </a:cubicBezTo>
                  <a:cubicBezTo>
                    <a:pt x="161" y="92"/>
                    <a:pt x="155" y="97"/>
                    <a:pt x="148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grpSp>
        <p:nvGrpSpPr>
          <p:cNvPr id="10" name="Gruppierung 9"/>
          <p:cNvGrpSpPr/>
          <p:nvPr/>
        </p:nvGrpSpPr>
        <p:grpSpPr>
          <a:xfrm>
            <a:off x="6484118" y="2097645"/>
            <a:ext cx="1447800" cy="934355"/>
            <a:chOff x="6484118" y="2097645"/>
            <a:chExt cx="1447800" cy="934355"/>
          </a:xfrm>
        </p:grpSpPr>
        <p:sp>
          <p:nvSpPr>
            <p:cNvPr id="73" name="Freeform 72"/>
            <p:cNvSpPr>
              <a:spLocks noChangeAspect="1"/>
            </p:cNvSpPr>
            <p:nvPr/>
          </p:nvSpPr>
          <p:spPr>
            <a:xfrm>
              <a:off x="6484118" y="2097645"/>
              <a:ext cx="1447800" cy="812594"/>
            </a:xfrm>
            <a:custGeom>
              <a:avLst/>
              <a:gdLst>
                <a:gd name="connsiteX0" fmla="*/ 723900 w 1447800"/>
                <a:gd name="connsiteY0" fmla="*/ 0 h 812594"/>
                <a:gd name="connsiteX1" fmla="*/ 782950 w 1447800"/>
                <a:gd name="connsiteY1" fmla="*/ 2982 h 812594"/>
                <a:gd name="connsiteX2" fmla="*/ 1447800 w 1447800"/>
                <a:gd name="connsiteY2" fmla="*/ 739727 h 812594"/>
                <a:gd name="connsiteX3" fmla="*/ 1446025 w 1447800"/>
                <a:gd name="connsiteY3" fmla="*/ 739727 h 812594"/>
                <a:gd name="connsiteX4" fmla="*/ 1447800 w 1447800"/>
                <a:gd name="connsiteY4" fmla="*/ 744013 h 812594"/>
                <a:gd name="connsiteX5" fmla="*/ 1379220 w 1447800"/>
                <a:gd name="connsiteY5" fmla="*/ 812593 h 812594"/>
                <a:gd name="connsiteX6" fmla="*/ 1310640 w 1447800"/>
                <a:gd name="connsiteY6" fmla="*/ 744013 h 812594"/>
                <a:gd name="connsiteX7" fmla="*/ 1312415 w 1447800"/>
                <a:gd name="connsiteY7" fmla="*/ 739727 h 812594"/>
                <a:gd name="connsiteX8" fmla="*/ 1309234 w 1447800"/>
                <a:gd name="connsiteY8" fmla="*/ 739727 h 812594"/>
                <a:gd name="connsiteX9" fmla="*/ 1309430 w 1447800"/>
                <a:gd name="connsiteY9" fmla="*/ 737778 h 812594"/>
                <a:gd name="connsiteX10" fmla="*/ 827039 w 1447800"/>
                <a:gd name="connsiteY10" fmla="*/ 145904 h 812594"/>
                <a:gd name="connsiteX11" fmla="*/ 723900 w 1447800"/>
                <a:gd name="connsiteY11" fmla="*/ 135507 h 812594"/>
                <a:gd name="connsiteX12" fmla="*/ 723900 w 1447800"/>
                <a:gd name="connsiteY12" fmla="*/ 135508 h 812594"/>
                <a:gd name="connsiteX13" fmla="*/ 620761 w 1447800"/>
                <a:gd name="connsiteY13" fmla="*/ 145905 h 812594"/>
                <a:gd name="connsiteX14" fmla="*/ 138370 w 1447800"/>
                <a:gd name="connsiteY14" fmla="*/ 737779 h 812594"/>
                <a:gd name="connsiteX15" fmla="*/ 138566 w 1447800"/>
                <a:gd name="connsiteY15" fmla="*/ 739728 h 812594"/>
                <a:gd name="connsiteX16" fmla="*/ 135385 w 1447800"/>
                <a:gd name="connsiteY16" fmla="*/ 739728 h 812594"/>
                <a:gd name="connsiteX17" fmla="*/ 137160 w 1447800"/>
                <a:gd name="connsiteY17" fmla="*/ 744014 h 812594"/>
                <a:gd name="connsiteX18" fmla="*/ 68580 w 1447800"/>
                <a:gd name="connsiteY18" fmla="*/ 812594 h 812594"/>
                <a:gd name="connsiteX19" fmla="*/ 0 w 1447800"/>
                <a:gd name="connsiteY19" fmla="*/ 744014 h 812594"/>
                <a:gd name="connsiteX20" fmla="*/ 1775 w 1447800"/>
                <a:gd name="connsiteY20" fmla="*/ 739728 h 812594"/>
                <a:gd name="connsiteX21" fmla="*/ 0 w 1447800"/>
                <a:gd name="connsiteY21" fmla="*/ 739728 h 812594"/>
                <a:gd name="connsiteX22" fmla="*/ 664850 w 1447800"/>
                <a:gd name="connsiteY22" fmla="*/ 2983 h 812594"/>
                <a:gd name="connsiteX23" fmla="*/ 723900 w 1447800"/>
                <a:gd name="connsiteY23" fmla="*/ 1 h 81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47800" h="812594">
                  <a:moveTo>
                    <a:pt x="723900" y="0"/>
                  </a:moveTo>
                  <a:lnTo>
                    <a:pt x="782950" y="2982"/>
                  </a:lnTo>
                  <a:cubicBezTo>
                    <a:pt x="1156386" y="40906"/>
                    <a:pt x="1447800" y="356285"/>
                    <a:pt x="1447800" y="739727"/>
                  </a:cubicBezTo>
                  <a:lnTo>
                    <a:pt x="1446025" y="739727"/>
                  </a:lnTo>
                  <a:lnTo>
                    <a:pt x="1447800" y="744013"/>
                  </a:lnTo>
                  <a:cubicBezTo>
                    <a:pt x="1447800" y="781889"/>
                    <a:pt x="1417096" y="812593"/>
                    <a:pt x="1379220" y="812593"/>
                  </a:cubicBezTo>
                  <a:cubicBezTo>
                    <a:pt x="1341344" y="812593"/>
                    <a:pt x="1310640" y="781889"/>
                    <a:pt x="1310640" y="744013"/>
                  </a:cubicBezTo>
                  <a:lnTo>
                    <a:pt x="1312415" y="739727"/>
                  </a:lnTo>
                  <a:lnTo>
                    <a:pt x="1309234" y="739727"/>
                  </a:lnTo>
                  <a:lnTo>
                    <a:pt x="1309430" y="737778"/>
                  </a:lnTo>
                  <a:cubicBezTo>
                    <a:pt x="1309430" y="445824"/>
                    <a:pt x="1102339" y="202239"/>
                    <a:pt x="827039" y="145904"/>
                  </a:cubicBezTo>
                  <a:lnTo>
                    <a:pt x="723900" y="135507"/>
                  </a:lnTo>
                  <a:lnTo>
                    <a:pt x="723900" y="135508"/>
                  </a:lnTo>
                  <a:lnTo>
                    <a:pt x="620761" y="145905"/>
                  </a:lnTo>
                  <a:cubicBezTo>
                    <a:pt x="345461" y="202240"/>
                    <a:pt x="138370" y="445825"/>
                    <a:pt x="138370" y="737779"/>
                  </a:cubicBezTo>
                  <a:lnTo>
                    <a:pt x="138566" y="739728"/>
                  </a:lnTo>
                  <a:lnTo>
                    <a:pt x="135385" y="739728"/>
                  </a:lnTo>
                  <a:lnTo>
                    <a:pt x="137160" y="744014"/>
                  </a:lnTo>
                  <a:cubicBezTo>
                    <a:pt x="137160" y="781890"/>
                    <a:pt x="106456" y="812594"/>
                    <a:pt x="68580" y="812594"/>
                  </a:cubicBezTo>
                  <a:cubicBezTo>
                    <a:pt x="30704" y="812594"/>
                    <a:pt x="0" y="781890"/>
                    <a:pt x="0" y="744014"/>
                  </a:cubicBezTo>
                  <a:lnTo>
                    <a:pt x="1775" y="739728"/>
                  </a:lnTo>
                  <a:lnTo>
                    <a:pt x="0" y="739728"/>
                  </a:lnTo>
                  <a:cubicBezTo>
                    <a:pt x="0" y="356286"/>
                    <a:pt x="291414" y="40907"/>
                    <a:pt x="664850" y="2983"/>
                  </a:cubicBezTo>
                  <a:lnTo>
                    <a:pt x="723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83" name="Freeform 140"/>
            <p:cNvSpPr>
              <a:spLocks noEditPoints="1"/>
            </p:cNvSpPr>
            <p:nvPr/>
          </p:nvSpPr>
          <p:spPr bwMode="auto">
            <a:xfrm>
              <a:off x="7066104" y="2775043"/>
              <a:ext cx="283829" cy="256957"/>
            </a:xfrm>
            <a:custGeom>
              <a:avLst/>
              <a:gdLst>
                <a:gd name="T0" fmla="*/ 135 w 186"/>
                <a:gd name="T1" fmla="*/ 16 h 168"/>
                <a:gd name="T2" fmla="*/ 101 w 186"/>
                <a:gd name="T3" fmla="*/ 0 h 168"/>
                <a:gd name="T4" fmla="*/ 42 w 186"/>
                <a:gd name="T5" fmla="*/ 16 h 168"/>
                <a:gd name="T6" fmla="*/ 34 w 186"/>
                <a:gd name="T7" fmla="*/ 37 h 168"/>
                <a:gd name="T8" fmla="*/ 42 w 186"/>
                <a:gd name="T9" fmla="*/ 37 h 168"/>
                <a:gd name="T10" fmla="*/ 177 w 186"/>
                <a:gd name="T11" fmla="*/ 25 h 168"/>
                <a:gd name="T12" fmla="*/ 165 w 186"/>
                <a:gd name="T13" fmla="*/ 126 h 168"/>
                <a:gd name="T14" fmla="*/ 165 w 186"/>
                <a:gd name="T15" fmla="*/ 135 h 168"/>
                <a:gd name="T16" fmla="*/ 186 w 186"/>
                <a:gd name="T17" fmla="*/ 126 h 168"/>
                <a:gd name="T18" fmla="*/ 177 w 186"/>
                <a:gd name="T19" fmla="*/ 16 h 168"/>
                <a:gd name="T20" fmla="*/ 101 w 186"/>
                <a:gd name="T21" fmla="*/ 8 h 168"/>
                <a:gd name="T22" fmla="*/ 127 w 186"/>
                <a:gd name="T23" fmla="*/ 16 h 168"/>
                <a:gd name="T24" fmla="*/ 47 w 186"/>
                <a:gd name="T25" fmla="*/ 92 h 168"/>
                <a:gd name="T26" fmla="*/ 59 w 186"/>
                <a:gd name="T27" fmla="*/ 88 h 168"/>
                <a:gd name="T28" fmla="*/ 47 w 186"/>
                <a:gd name="T29" fmla="*/ 84 h 168"/>
                <a:gd name="T30" fmla="*/ 47 w 186"/>
                <a:gd name="T31" fmla="*/ 92 h 168"/>
                <a:gd name="T32" fmla="*/ 72 w 186"/>
                <a:gd name="T33" fmla="*/ 75 h 168"/>
                <a:gd name="T34" fmla="*/ 72 w 186"/>
                <a:gd name="T35" fmla="*/ 67 h 168"/>
                <a:gd name="T36" fmla="*/ 42 w 186"/>
                <a:gd name="T37" fmla="*/ 71 h 168"/>
                <a:gd name="T38" fmla="*/ 144 w 186"/>
                <a:gd name="T39" fmla="*/ 50 h 168"/>
                <a:gd name="T40" fmla="*/ 85 w 186"/>
                <a:gd name="T41" fmla="*/ 33 h 168"/>
                <a:gd name="T42" fmla="*/ 51 w 186"/>
                <a:gd name="T43" fmla="*/ 50 h 168"/>
                <a:gd name="T44" fmla="*/ 0 w 186"/>
                <a:gd name="T45" fmla="*/ 59 h 168"/>
                <a:gd name="T46" fmla="*/ 9 w 186"/>
                <a:gd name="T47" fmla="*/ 168 h 168"/>
                <a:gd name="T48" fmla="*/ 152 w 186"/>
                <a:gd name="T49" fmla="*/ 160 h 168"/>
                <a:gd name="T50" fmla="*/ 144 w 186"/>
                <a:gd name="T51" fmla="*/ 50 h 168"/>
                <a:gd name="T52" fmla="*/ 85 w 186"/>
                <a:gd name="T53" fmla="*/ 42 h 168"/>
                <a:gd name="T54" fmla="*/ 59 w 186"/>
                <a:gd name="T55" fmla="*/ 50 h 168"/>
                <a:gd name="T56" fmla="*/ 25 w 186"/>
                <a:gd name="T57" fmla="*/ 135 h 168"/>
                <a:gd name="T58" fmla="*/ 25 w 186"/>
                <a:gd name="T59" fmla="*/ 143 h 168"/>
                <a:gd name="T60" fmla="*/ 9 w 186"/>
                <a:gd name="T61" fmla="*/ 160 h 168"/>
                <a:gd name="T62" fmla="*/ 25 w 186"/>
                <a:gd name="T63" fmla="*/ 59 h 168"/>
                <a:gd name="T64" fmla="*/ 118 w 186"/>
                <a:gd name="T65" fmla="*/ 135 h 168"/>
                <a:gd name="T66" fmla="*/ 118 w 186"/>
                <a:gd name="T67" fmla="*/ 143 h 168"/>
                <a:gd name="T68" fmla="*/ 34 w 186"/>
                <a:gd name="T69" fmla="*/ 160 h 168"/>
                <a:gd name="T70" fmla="*/ 38 w 186"/>
                <a:gd name="T71" fmla="*/ 139 h 168"/>
                <a:gd name="T72" fmla="*/ 34 w 186"/>
                <a:gd name="T73" fmla="*/ 59 h 168"/>
                <a:gd name="T74" fmla="*/ 118 w 186"/>
                <a:gd name="T75" fmla="*/ 135 h 168"/>
                <a:gd name="T76" fmla="*/ 127 w 186"/>
                <a:gd name="T77" fmla="*/ 160 h 168"/>
                <a:gd name="T78" fmla="*/ 131 w 186"/>
                <a:gd name="T79" fmla="*/ 139 h 168"/>
                <a:gd name="T80" fmla="*/ 127 w 186"/>
                <a:gd name="T81" fmla="*/ 59 h 168"/>
                <a:gd name="T82" fmla="*/ 144 w 186"/>
                <a:gd name="T83" fmla="*/ 16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168">
                  <a:moveTo>
                    <a:pt x="177" y="16"/>
                  </a:moveTo>
                  <a:cubicBezTo>
                    <a:pt x="135" y="16"/>
                    <a:pt x="135" y="16"/>
                    <a:pt x="135" y="16"/>
                  </a:cubicBezTo>
                  <a:cubicBezTo>
                    <a:pt x="135" y="7"/>
                    <a:pt x="128" y="0"/>
                    <a:pt x="118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0"/>
                    <a:pt x="85" y="7"/>
                    <a:pt x="85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38" y="16"/>
                    <a:pt x="34" y="20"/>
                    <a:pt x="34" y="2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40"/>
                    <a:pt x="36" y="42"/>
                    <a:pt x="38" y="42"/>
                  </a:cubicBezTo>
                  <a:cubicBezTo>
                    <a:pt x="40" y="42"/>
                    <a:pt x="42" y="40"/>
                    <a:pt x="42" y="37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65" y="126"/>
                    <a:pt x="165" y="126"/>
                    <a:pt x="165" y="126"/>
                  </a:cubicBezTo>
                  <a:cubicBezTo>
                    <a:pt x="162" y="126"/>
                    <a:pt x="160" y="128"/>
                    <a:pt x="160" y="130"/>
                  </a:cubicBezTo>
                  <a:cubicBezTo>
                    <a:pt x="160" y="133"/>
                    <a:pt x="162" y="135"/>
                    <a:pt x="165" y="135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82" y="135"/>
                    <a:pt x="186" y="131"/>
                    <a:pt x="186" y="126"/>
                  </a:cubicBezTo>
                  <a:cubicBezTo>
                    <a:pt x="186" y="25"/>
                    <a:pt x="186" y="25"/>
                    <a:pt x="186" y="25"/>
                  </a:cubicBezTo>
                  <a:cubicBezTo>
                    <a:pt x="186" y="20"/>
                    <a:pt x="182" y="16"/>
                    <a:pt x="177" y="16"/>
                  </a:cubicBezTo>
                  <a:close/>
                  <a:moveTo>
                    <a:pt x="93" y="16"/>
                  </a:moveTo>
                  <a:cubicBezTo>
                    <a:pt x="93" y="12"/>
                    <a:pt x="97" y="8"/>
                    <a:pt x="101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23" y="8"/>
                    <a:pt x="127" y="12"/>
                    <a:pt x="127" y="16"/>
                  </a:cubicBezTo>
                  <a:lnTo>
                    <a:pt x="93" y="16"/>
                  </a:lnTo>
                  <a:close/>
                  <a:moveTo>
                    <a:pt x="47" y="92"/>
                  </a:moveTo>
                  <a:cubicBezTo>
                    <a:pt x="55" y="92"/>
                    <a:pt x="55" y="92"/>
                    <a:pt x="55" y="92"/>
                  </a:cubicBezTo>
                  <a:cubicBezTo>
                    <a:pt x="57" y="92"/>
                    <a:pt x="59" y="90"/>
                    <a:pt x="59" y="88"/>
                  </a:cubicBezTo>
                  <a:cubicBezTo>
                    <a:pt x="59" y="86"/>
                    <a:pt x="57" y="84"/>
                    <a:pt x="55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4" y="84"/>
                    <a:pt x="42" y="86"/>
                    <a:pt x="42" y="88"/>
                  </a:cubicBezTo>
                  <a:cubicBezTo>
                    <a:pt x="42" y="90"/>
                    <a:pt x="44" y="92"/>
                    <a:pt x="47" y="92"/>
                  </a:cubicBezTo>
                  <a:close/>
                  <a:moveTo>
                    <a:pt x="47" y="75"/>
                  </a:moveTo>
                  <a:cubicBezTo>
                    <a:pt x="72" y="75"/>
                    <a:pt x="72" y="75"/>
                    <a:pt x="72" y="75"/>
                  </a:cubicBezTo>
                  <a:cubicBezTo>
                    <a:pt x="74" y="75"/>
                    <a:pt x="76" y="74"/>
                    <a:pt x="76" y="71"/>
                  </a:cubicBezTo>
                  <a:cubicBezTo>
                    <a:pt x="76" y="69"/>
                    <a:pt x="74" y="67"/>
                    <a:pt x="72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4" y="67"/>
                    <a:pt x="42" y="69"/>
                    <a:pt x="42" y="71"/>
                  </a:cubicBezTo>
                  <a:cubicBezTo>
                    <a:pt x="42" y="74"/>
                    <a:pt x="44" y="75"/>
                    <a:pt x="47" y="75"/>
                  </a:cubicBezTo>
                  <a:close/>
                  <a:moveTo>
                    <a:pt x="144" y="50"/>
                  </a:moveTo>
                  <a:cubicBezTo>
                    <a:pt x="101" y="50"/>
                    <a:pt x="101" y="50"/>
                    <a:pt x="101" y="50"/>
                  </a:cubicBezTo>
                  <a:cubicBezTo>
                    <a:pt x="101" y="41"/>
                    <a:pt x="94" y="33"/>
                    <a:pt x="85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58" y="33"/>
                    <a:pt x="51" y="41"/>
                    <a:pt x="51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0"/>
                    <a:pt x="0" y="54"/>
                    <a:pt x="0" y="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4"/>
                    <a:pt x="4" y="168"/>
                    <a:pt x="9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48" y="168"/>
                    <a:pt x="152" y="164"/>
                    <a:pt x="152" y="160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4"/>
                    <a:pt x="148" y="50"/>
                    <a:pt x="144" y="50"/>
                  </a:cubicBezTo>
                  <a:close/>
                  <a:moveTo>
                    <a:pt x="68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9" y="42"/>
                    <a:pt x="93" y="45"/>
                    <a:pt x="93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45"/>
                    <a:pt x="63" y="42"/>
                    <a:pt x="68" y="42"/>
                  </a:cubicBezTo>
                  <a:close/>
                  <a:moveTo>
                    <a:pt x="25" y="135"/>
                  </a:moveTo>
                  <a:cubicBezTo>
                    <a:pt x="23" y="135"/>
                    <a:pt x="21" y="136"/>
                    <a:pt x="21" y="139"/>
                  </a:cubicBezTo>
                  <a:cubicBezTo>
                    <a:pt x="21" y="141"/>
                    <a:pt x="23" y="143"/>
                    <a:pt x="25" y="143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25" y="59"/>
                    <a:pt x="25" y="59"/>
                    <a:pt x="25" y="59"/>
                  </a:cubicBezTo>
                  <a:lnTo>
                    <a:pt x="25" y="135"/>
                  </a:lnTo>
                  <a:close/>
                  <a:moveTo>
                    <a:pt x="118" y="135"/>
                  </a:moveTo>
                  <a:cubicBezTo>
                    <a:pt x="116" y="135"/>
                    <a:pt x="114" y="136"/>
                    <a:pt x="114" y="139"/>
                  </a:cubicBezTo>
                  <a:cubicBezTo>
                    <a:pt x="114" y="141"/>
                    <a:pt x="116" y="143"/>
                    <a:pt x="118" y="143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36" y="143"/>
                    <a:pt x="38" y="141"/>
                    <a:pt x="38" y="139"/>
                  </a:cubicBezTo>
                  <a:cubicBezTo>
                    <a:pt x="38" y="136"/>
                    <a:pt x="36" y="135"/>
                    <a:pt x="34" y="135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118" y="59"/>
                    <a:pt x="118" y="59"/>
                    <a:pt x="118" y="59"/>
                  </a:cubicBezTo>
                  <a:lnTo>
                    <a:pt x="118" y="135"/>
                  </a:lnTo>
                  <a:close/>
                  <a:moveTo>
                    <a:pt x="144" y="160"/>
                  </a:moveTo>
                  <a:cubicBezTo>
                    <a:pt x="127" y="160"/>
                    <a:pt x="127" y="160"/>
                    <a:pt x="127" y="160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3"/>
                    <a:pt x="131" y="141"/>
                    <a:pt x="131" y="139"/>
                  </a:cubicBezTo>
                  <a:cubicBezTo>
                    <a:pt x="131" y="136"/>
                    <a:pt x="129" y="135"/>
                    <a:pt x="127" y="135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44" y="59"/>
                    <a:pt x="144" y="59"/>
                    <a:pt x="144" y="59"/>
                  </a:cubicBezTo>
                  <a:lnTo>
                    <a:pt x="144" y="1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latin typeface="Arial"/>
              </a:endParaRPr>
            </a:p>
          </p:txBody>
        </p:sp>
      </p:grpSp>
      <p:sp>
        <p:nvSpPr>
          <p:cNvPr id="85" name="Oval 84"/>
          <p:cNvSpPr>
            <a:spLocks noChangeAspect="1"/>
          </p:cNvSpPr>
          <p:nvPr/>
        </p:nvSpPr>
        <p:spPr>
          <a:xfrm>
            <a:off x="1589960" y="1088678"/>
            <a:ext cx="692044" cy="704201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2907969" y="1088677"/>
            <a:ext cx="692044" cy="704201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4225978" y="1088678"/>
            <a:ext cx="692044" cy="704201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5543987" y="1078645"/>
            <a:ext cx="692044" cy="704201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6861996" y="1089275"/>
            <a:ext cx="692044" cy="70420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5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1285100" y="3370756"/>
            <a:ext cx="1301764" cy="863232"/>
            <a:chOff x="1285100" y="3370756"/>
            <a:chExt cx="1301764" cy="863232"/>
          </a:xfrm>
        </p:grpSpPr>
        <p:sp>
          <p:nvSpPr>
            <p:cNvPr id="23" name="TextBox 36"/>
            <p:cNvSpPr txBox="1"/>
            <p:nvPr/>
          </p:nvSpPr>
          <p:spPr>
            <a:xfrm>
              <a:off x="1285100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24" name="TextBox 27"/>
            <p:cNvSpPr txBox="1"/>
            <p:nvPr/>
          </p:nvSpPr>
          <p:spPr>
            <a:xfrm>
              <a:off x="1285100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2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2"/>
                </a:solidFill>
                <a:latin typeface="Arial"/>
              </a:endParaRPr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2603109" y="3370756"/>
            <a:ext cx="1301764" cy="863232"/>
            <a:chOff x="2603109" y="3370756"/>
            <a:chExt cx="1301764" cy="863232"/>
          </a:xfrm>
        </p:grpSpPr>
        <p:sp>
          <p:nvSpPr>
            <p:cNvPr id="31" name="TextBox 36"/>
            <p:cNvSpPr txBox="1"/>
            <p:nvPr/>
          </p:nvSpPr>
          <p:spPr>
            <a:xfrm>
              <a:off x="2603109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2" name="TextBox 27"/>
            <p:cNvSpPr txBox="1"/>
            <p:nvPr/>
          </p:nvSpPr>
          <p:spPr>
            <a:xfrm>
              <a:off x="2603109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3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3"/>
                </a:solidFill>
                <a:latin typeface="Arial"/>
              </a:endParaRPr>
            </a:p>
          </p:txBody>
        </p:sp>
      </p:grpSp>
      <p:grpSp>
        <p:nvGrpSpPr>
          <p:cNvPr id="7" name="Gruppierung 6"/>
          <p:cNvGrpSpPr/>
          <p:nvPr/>
        </p:nvGrpSpPr>
        <p:grpSpPr>
          <a:xfrm>
            <a:off x="3921118" y="3370756"/>
            <a:ext cx="1301764" cy="863232"/>
            <a:chOff x="3921118" y="3370756"/>
            <a:chExt cx="1301764" cy="863232"/>
          </a:xfrm>
        </p:grpSpPr>
        <p:sp>
          <p:nvSpPr>
            <p:cNvPr id="34" name="TextBox 36"/>
            <p:cNvSpPr txBox="1"/>
            <p:nvPr/>
          </p:nvSpPr>
          <p:spPr>
            <a:xfrm>
              <a:off x="3921118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5" name="TextBox 27"/>
            <p:cNvSpPr txBox="1"/>
            <p:nvPr/>
          </p:nvSpPr>
          <p:spPr>
            <a:xfrm>
              <a:off x="3921118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4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4"/>
                </a:solidFill>
                <a:latin typeface="Arial"/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5239127" y="3370756"/>
            <a:ext cx="1301764" cy="863232"/>
            <a:chOff x="5239127" y="3370756"/>
            <a:chExt cx="1301764" cy="863232"/>
          </a:xfrm>
        </p:grpSpPr>
        <p:sp>
          <p:nvSpPr>
            <p:cNvPr id="37" name="TextBox 36"/>
            <p:cNvSpPr txBox="1"/>
            <p:nvPr/>
          </p:nvSpPr>
          <p:spPr>
            <a:xfrm>
              <a:off x="5239127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5239127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5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5"/>
                </a:solidFill>
                <a:latin typeface="Arial"/>
              </a:endParaRPr>
            </a:p>
          </p:txBody>
        </p:sp>
      </p:grpSp>
      <p:grpSp>
        <p:nvGrpSpPr>
          <p:cNvPr id="9" name="Gruppierung 8"/>
          <p:cNvGrpSpPr/>
          <p:nvPr/>
        </p:nvGrpSpPr>
        <p:grpSpPr>
          <a:xfrm>
            <a:off x="6557136" y="3370756"/>
            <a:ext cx="1301764" cy="863232"/>
            <a:chOff x="6557136" y="3370756"/>
            <a:chExt cx="1301764" cy="863232"/>
          </a:xfrm>
        </p:grpSpPr>
        <p:sp>
          <p:nvSpPr>
            <p:cNvPr id="40" name="TextBox 36"/>
            <p:cNvSpPr txBox="1"/>
            <p:nvPr/>
          </p:nvSpPr>
          <p:spPr>
            <a:xfrm>
              <a:off x="6557136" y="3656907"/>
              <a:ext cx="130176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 candy bear</a:t>
              </a:r>
              <a:endParaRPr lang="en-US" sz="240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6557136" y="3370756"/>
              <a:ext cx="1301764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accent6"/>
                  </a:solidFill>
                  <a:latin typeface="Arial"/>
                </a:rPr>
                <a:t>NEW EVENT</a:t>
              </a:r>
            </a:p>
            <a:p>
              <a:pPr algn="ctr"/>
              <a:endParaRPr lang="en-US" sz="300" dirty="0">
                <a:solidFill>
                  <a:schemeClr val="accent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31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2335" y="2068626"/>
            <a:ext cx="7772400" cy="1006248"/>
            <a:chOff x="682335" y="2116277"/>
            <a:chExt cx="7772400" cy="1006248"/>
          </a:xfrm>
        </p:grpSpPr>
        <p:sp>
          <p:nvSpPr>
            <p:cNvPr id="6" name="Textfeld 5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LAYERS, STRUCTURE</a:t>
              </a: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>
                  <a:latin typeface="Arial" charset="0"/>
                  <a:ea typeface="Arial" charset="0"/>
                  <a:cs typeface="Arial" charset="0"/>
                </a:rPr>
                <a:t>PYRAMID CHARTS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13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01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8" name="Gruppierung 7"/>
          <p:cNvGrpSpPr/>
          <p:nvPr/>
        </p:nvGrpSpPr>
        <p:grpSpPr>
          <a:xfrm>
            <a:off x="2839276" y="1088785"/>
            <a:ext cx="3465448" cy="3165623"/>
            <a:chOff x="2839276" y="1088785"/>
            <a:chExt cx="3465448" cy="3165623"/>
          </a:xfrm>
        </p:grpSpPr>
        <p:grpSp>
          <p:nvGrpSpPr>
            <p:cNvPr id="17" name="Group 16"/>
            <p:cNvGrpSpPr/>
            <p:nvPr/>
          </p:nvGrpSpPr>
          <p:grpSpPr>
            <a:xfrm>
              <a:off x="2839276" y="2804543"/>
              <a:ext cx="3465448" cy="1449865"/>
              <a:chOff x="2839276" y="2804543"/>
              <a:chExt cx="3465448" cy="1449865"/>
            </a:xfrm>
          </p:grpSpPr>
          <p:sp>
            <p:nvSpPr>
              <p:cNvPr id="74" name="Freeform 73"/>
              <p:cNvSpPr/>
              <p:nvPr/>
            </p:nvSpPr>
            <p:spPr>
              <a:xfrm>
                <a:off x="2839277" y="3342901"/>
                <a:ext cx="3465447" cy="911507"/>
              </a:xfrm>
              <a:custGeom>
                <a:avLst/>
                <a:gdLst>
                  <a:gd name="connsiteX0" fmla="*/ 0 w 3465447"/>
                  <a:gd name="connsiteY0" fmla="*/ 0 h 911507"/>
                  <a:gd name="connsiteX1" fmla="*/ 3465447 w 3465447"/>
                  <a:gd name="connsiteY1" fmla="*/ 0 h 911507"/>
                  <a:gd name="connsiteX2" fmla="*/ 3465447 w 3465447"/>
                  <a:gd name="connsiteY2" fmla="*/ 373151 h 911507"/>
                  <a:gd name="connsiteX3" fmla="*/ 1732724 w 3465447"/>
                  <a:gd name="connsiteY3" fmla="*/ 911507 h 911507"/>
                  <a:gd name="connsiteX4" fmla="*/ 0 w 3465447"/>
                  <a:gd name="connsiteY4" fmla="*/ 373151 h 91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5447" h="911507">
                    <a:moveTo>
                      <a:pt x="0" y="0"/>
                    </a:moveTo>
                    <a:lnTo>
                      <a:pt x="3465447" y="0"/>
                    </a:lnTo>
                    <a:lnTo>
                      <a:pt x="3465447" y="373151"/>
                    </a:lnTo>
                    <a:lnTo>
                      <a:pt x="1732724" y="911507"/>
                    </a:lnTo>
                    <a:lnTo>
                      <a:pt x="0" y="373151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4572001" y="2804543"/>
                <a:ext cx="1732723" cy="1449864"/>
              </a:xfrm>
              <a:custGeom>
                <a:avLst/>
                <a:gdLst>
                  <a:gd name="connsiteX0" fmla="*/ 0 w 1732723"/>
                  <a:gd name="connsiteY0" fmla="*/ 0 h 1449864"/>
                  <a:gd name="connsiteX1" fmla="*/ 1732719 w 1732723"/>
                  <a:gd name="connsiteY1" fmla="*/ 538356 h 1449864"/>
                  <a:gd name="connsiteX2" fmla="*/ 1732723 w 1732723"/>
                  <a:gd name="connsiteY2" fmla="*/ 538356 h 1449864"/>
                  <a:gd name="connsiteX3" fmla="*/ 1732723 w 1732723"/>
                  <a:gd name="connsiteY3" fmla="*/ 538358 h 1449864"/>
                  <a:gd name="connsiteX4" fmla="*/ 1732723 w 1732723"/>
                  <a:gd name="connsiteY4" fmla="*/ 911508 h 1449864"/>
                  <a:gd name="connsiteX5" fmla="*/ 0 w 1732723"/>
                  <a:gd name="connsiteY5" fmla="*/ 1449864 h 1449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2723" h="1449864">
                    <a:moveTo>
                      <a:pt x="0" y="0"/>
                    </a:moveTo>
                    <a:lnTo>
                      <a:pt x="1732719" y="538356"/>
                    </a:lnTo>
                    <a:lnTo>
                      <a:pt x="1732723" y="538356"/>
                    </a:lnTo>
                    <a:lnTo>
                      <a:pt x="1732723" y="538358"/>
                    </a:lnTo>
                    <a:lnTo>
                      <a:pt x="1732723" y="911508"/>
                    </a:lnTo>
                    <a:lnTo>
                      <a:pt x="0" y="144986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43" name="Diamond 42"/>
              <p:cNvSpPr/>
              <p:nvPr/>
            </p:nvSpPr>
            <p:spPr>
              <a:xfrm>
                <a:off x="2839276" y="2804543"/>
                <a:ext cx="3465447" cy="1076714"/>
              </a:xfrm>
              <a:prstGeom prst="diamond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176394" y="2197211"/>
              <a:ext cx="2791211" cy="1300844"/>
              <a:chOff x="3176394" y="2197211"/>
              <a:chExt cx="2791211" cy="1300844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50" name="Freeform 49"/>
              <p:cNvSpPr/>
              <p:nvPr/>
            </p:nvSpPr>
            <p:spPr>
              <a:xfrm>
                <a:off x="3176394" y="2197211"/>
                <a:ext cx="2791210" cy="1300844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572000" y="2197211"/>
                <a:ext cx="1395605" cy="1300844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2" name="Diamond 51"/>
              <p:cNvSpPr/>
              <p:nvPr/>
            </p:nvSpPr>
            <p:spPr>
              <a:xfrm>
                <a:off x="3176394" y="2197211"/>
                <a:ext cx="2791210" cy="867230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459261" y="1613520"/>
              <a:ext cx="2211901" cy="1030855"/>
              <a:chOff x="3459261" y="1613520"/>
              <a:chExt cx="2211901" cy="1030855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459261" y="1613520"/>
                <a:ext cx="2211900" cy="1030855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4565212" y="1613520"/>
                <a:ext cx="1105950" cy="1030855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58" name="Diamond 57"/>
              <p:cNvSpPr/>
              <p:nvPr/>
            </p:nvSpPr>
            <p:spPr>
              <a:xfrm>
                <a:off x="3459261" y="1613520"/>
                <a:ext cx="2211900" cy="687237"/>
              </a:xfrm>
              <a:prstGeom prst="diamon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44689" y="1088785"/>
              <a:ext cx="1641045" cy="764808"/>
              <a:chOff x="3744689" y="1088785"/>
              <a:chExt cx="1641045" cy="764808"/>
            </a:xfrm>
          </p:grpSpPr>
          <p:sp>
            <p:nvSpPr>
              <p:cNvPr id="60" name="Freeform 59"/>
              <p:cNvSpPr/>
              <p:nvPr/>
            </p:nvSpPr>
            <p:spPr>
              <a:xfrm>
                <a:off x="3744689" y="1088785"/>
                <a:ext cx="1641044" cy="764808"/>
              </a:xfrm>
              <a:custGeom>
                <a:avLst/>
                <a:gdLst>
                  <a:gd name="connsiteX0" fmla="*/ 1363185 w 2726370"/>
                  <a:gd name="connsiteY0" fmla="*/ 0 h 1270624"/>
                  <a:gd name="connsiteX1" fmla="*/ 2726367 w 2726370"/>
                  <a:gd name="connsiteY1" fmla="*/ 423541 h 1270624"/>
                  <a:gd name="connsiteX2" fmla="*/ 2726370 w 2726370"/>
                  <a:gd name="connsiteY2" fmla="*/ 423541 h 1270624"/>
                  <a:gd name="connsiteX3" fmla="*/ 2726370 w 2726370"/>
                  <a:gd name="connsiteY3" fmla="*/ 423542 h 1270624"/>
                  <a:gd name="connsiteX4" fmla="*/ 2726370 w 2726370"/>
                  <a:gd name="connsiteY4" fmla="*/ 847083 h 1270624"/>
                  <a:gd name="connsiteX5" fmla="*/ 1363185 w 2726370"/>
                  <a:gd name="connsiteY5" fmla="*/ 1270624 h 1270624"/>
                  <a:gd name="connsiteX6" fmla="*/ 0 w 2726370"/>
                  <a:gd name="connsiteY6" fmla="*/ 847083 h 1270624"/>
                  <a:gd name="connsiteX7" fmla="*/ 0 w 2726370"/>
                  <a:gd name="connsiteY7" fmla="*/ 423542 h 1270624"/>
                  <a:gd name="connsiteX8" fmla="*/ 0 w 2726370"/>
                  <a:gd name="connsiteY8" fmla="*/ 423541 h 1270624"/>
                  <a:gd name="connsiteX9" fmla="*/ 3 w 2726370"/>
                  <a:gd name="connsiteY9" fmla="*/ 423541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370" h="1270624">
                    <a:moveTo>
                      <a:pt x="1363185" y="0"/>
                    </a:moveTo>
                    <a:lnTo>
                      <a:pt x="2726367" y="423541"/>
                    </a:lnTo>
                    <a:lnTo>
                      <a:pt x="2726370" y="423541"/>
                    </a:lnTo>
                    <a:lnTo>
                      <a:pt x="2726370" y="423542"/>
                    </a:lnTo>
                    <a:lnTo>
                      <a:pt x="2726370" y="847083"/>
                    </a:lnTo>
                    <a:lnTo>
                      <a:pt x="1363185" y="1270624"/>
                    </a:lnTo>
                    <a:lnTo>
                      <a:pt x="0" y="847083"/>
                    </a:lnTo>
                    <a:lnTo>
                      <a:pt x="0" y="423542"/>
                    </a:lnTo>
                    <a:lnTo>
                      <a:pt x="0" y="423541"/>
                    </a:lnTo>
                    <a:lnTo>
                      <a:pt x="3" y="4235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4565212" y="1088785"/>
                <a:ext cx="820522" cy="764808"/>
              </a:xfrm>
              <a:custGeom>
                <a:avLst/>
                <a:gdLst>
                  <a:gd name="connsiteX0" fmla="*/ 0 w 1363185"/>
                  <a:gd name="connsiteY0" fmla="*/ 0 h 1270624"/>
                  <a:gd name="connsiteX1" fmla="*/ 1363182 w 1363185"/>
                  <a:gd name="connsiteY1" fmla="*/ 423541 h 1270624"/>
                  <a:gd name="connsiteX2" fmla="*/ 1363185 w 1363185"/>
                  <a:gd name="connsiteY2" fmla="*/ 423541 h 1270624"/>
                  <a:gd name="connsiteX3" fmla="*/ 1363185 w 1363185"/>
                  <a:gd name="connsiteY3" fmla="*/ 423542 h 1270624"/>
                  <a:gd name="connsiteX4" fmla="*/ 1363185 w 1363185"/>
                  <a:gd name="connsiteY4" fmla="*/ 847083 h 1270624"/>
                  <a:gd name="connsiteX5" fmla="*/ 0 w 1363185"/>
                  <a:gd name="connsiteY5" fmla="*/ 1270624 h 12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185" h="1270624">
                    <a:moveTo>
                      <a:pt x="0" y="0"/>
                    </a:moveTo>
                    <a:lnTo>
                      <a:pt x="1363182" y="423541"/>
                    </a:lnTo>
                    <a:lnTo>
                      <a:pt x="1363185" y="423541"/>
                    </a:lnTo>
                    <a:lnTo>
                      <a:pt x="1363185" y="423542"/>
                    </a:lnTo>
                    <a:lnTo>
                      <a:pt x="1363185" y="847083"/>
                    </a:lnTo>
                    <a:lnTo>
                      <a:pt x="0" y="12706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2" name="Diamond 61"/>
              <p:cNvSpPr/>
              <p:nvPr/>
            </p:nvSpPr>
            <p:spPr>
              <a:xfrm>
                <a:off x="3744689" y="1088785"/>
                <a:ext cx="1641044" cy="509872"/>
              </a:xfrm>
              <a:prstGeom prst="diamon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</p:grpSp>
      </p:grpSp>
      <p:grpSp>
        <p:nvGrpSpPr>
          <p:cNvPr id="29" name="Gruppierung 28"/>
          <p:cNvGrpSpPr/>
          <p:nvPr/>
        </p:nvGrpSpPr>
        <p:grpSpPr>
          <a:xfrm>
            <a:off x="1200510" y="1216303"/>
            <a:ext cx="2161614" cy="416703"/>
            <a:chOff x="1919800" y="1185383"/>
            <a:chExt cx="2161614" cy="416703"/>
          </a:xfrm>
        </p:grpSpPr>
        <p:sp>
          <p:nvSpPr>
            <p:cNvPr id="30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1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41" name="Gruppierung 40"/>
          <p:cNvGrpSpPr/>
          <p:nvPr/>
        </p:nvGrpSpPr>
        <p:grpSpPr>
          <a:xfrm>
            <a:off x="5781876" y="1220908"/>
            <a:ext cx="2161614" cy="416703"/>
            <a:chOff x="1919800" y="1185383"/>
            <a:chExt cx="2161614" cy="416703"/>
          </a:xfrm>
        </p:grpSpPr>
        <p:sp>
          <p:nvSpPr>
            <p:cNvPr id="42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6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928559" y="1932524"/>
            <a:ext cx="2161614" cy="416703"/>
            <a:chOff x="1919800" y="1185383"/>
            <a:chExt cx="2161614" cy="416703"/>
          </a:xfrm>
        </p:grpSpPr>
        <p:sp>
          <p:nvSpPr>
            <p:cNvPr id="33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4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47" name="Gruppierung 46"/>
          <p:cNvGrpSpPr/>
          <p:nvPr/>
        </p:nvGrpSpPr>
        <p:grpSpPr>
          <a:xfrm>
            <a:off x="6053828" y="1935594"/>
            <a:ext cx="2161614" cy="416703"/>
            <a:chOff x="1919800" y="1185383"/>
            <a:chExt cx="2161614" cy="416703"/>
          </a:xfrm>
        </p:grpSpPr>
        <p:sp>
          <p:nvSpPr>
            <p:cNvPr id="48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9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5" name="Gruppierung 34"/>
          <p:cNvGrpSpPr/>
          <p:nvPr/>
        </p:nvGrpSpPr>
        <p:grpSpPr>
          <a:xfrm>
            <a:off x="656607" y="2648745"/>
            <a:ext cx="2161614" cy="416703"/>
            <a:chOff x="1919800" y="1185383"/>
            <a:chExt cx="2161614" cy="416703"/>
          </a:xfrm>
        </p:grpSpPr>
        <p:sp>
          <p:nvSpPr>
            <p:cNvPr id="36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7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53" name="Gruppierung 52"/>
          <p:cNvGrpSpPr/>
          <p:nvPr/>
        </p:nvGrpSpPr>
        <p:grpSpPr>
          <a:xfrm>
            <a:off x="6325779" y="2650280"/>
            <a:ext cx="2161614" cy="416703"/>
            <a:chOff x="1919800" y="1185383"/>
            <a:chExt cx="2161614" cy="416703"/>
          </a:xfrm>
        </p:grpSpPr>
        <p:sp>
          <p:nvSpPr>
            <p:cNvPr id="54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55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38" name="Gruppierung 37"/>
          <p:cNvGrpSpPr/>
          <p:nvPr/>
        </p:nvGrpSpPr>
        <p:grpSpPr>
          <a:xfrm>
            <a:off x="384656" y="3364966"/>
            <a:ext cx="2161614" cy="416703"/>
            <a:chOff x="1919800" y="1185383"/>
            <a:chExt cx="2161614" cy="416703"/>
          </a:xfrm>
        </p:grpSpPr>
        <p:sp>
          <p:nvSpPr>
            <p:cNvPr id="39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40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  <p:grpSp>
        <p:nvGrpSpPr>
          <p:cNvPr id="59" name="Gruppierung 58"/>
          <p:cNvGrpSpPr/>
          <p:nvPr/>
        </p:nvGrpSpPr>
        <p:grpSpPr>
          <a:xfrm>
            <a:off x="6597731" y="3364966"/>
            <a:ext cx="2161614" cy="416703"/>
            <a:chOff x="1919800" y="1185383"/>
            <a:chExt cx="2161614" cy="416703"/>
          </a:xfrm>
        </p:grpSpPr>
        <p:sp>
          <p:nvSpPr>
            <p:cNvPr id="71" name="TextBox 103"/>
            <p:cNvSpPr txBox="1"/>
            <p:nvPr/>
          </p:nvSpPr>
          <p:spPr>
            <a:xfrm>
              <a:off x="1921387" y="1348170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72" name="TextBox 103"/>
            <p:cNvSpPr txBox="1"/>
            <p:nvPr/>
          </p:nvSpPr>
          <p:spPr>
            <a:xfrm>
              <a:off x="1919800" y="1185383"/>
              <a:ext cx="21600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/>
                  <a:ea typeface="Arial"/>
                </a:rPr>
                <a:t>TREE SERVICE ONE</a:t>
              </a:r>
              <a:endParaRPr lang="en-US" sz="1050" b="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3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03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14" name="Gruppierung 13"/>
          <p:cNvGrpSpPr/>
          <p:nvPr/>
        </p:nvGrpSpPr>
        <p:grpSpPr>
          <a:xfrm>
            <a:off x="4624870" y="853316"/>
            <a:ext cx="2095232" cy="416703"/>
            <a:chOff x="4624870" y="780137"/>
            <a:chExt cx="2095232" cy="41670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4624870" y="946334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2" name="Gruppierung 31"/>
            <p:cNvGrpSpPr/>
            <p:nvPr/>
          </p:nvGrpSpPr>
          <p:grpSpPr>
            <a:xfrm>
              <a:off x="4754998" y="780137"/>
              <a:ext cx="1965104" cy="416703"/>
              <a:chOff x="1919800" y="1185383"/>
              <a:chExt cx="2161614" cy="416703"/>
            </a:xfrm>
          </p:grpSpPr>
          <p:sp>
            <p:nvSpPr>
              <p:cNvPr id="33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34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3" name="Gruppierung 12"/>
          <p:cNvGrpSpPr/>
          <p:nvPr/>
        </p:nvGrpSpPr>
        <p:grpSpPr>
          <a:xfrm>
            <a:off x="5132411" y="1628622"/>
            <a:ext cx="2095678" cy="416703"/>
            <a:chOff x="5133080" y="1550229"/>
            <a:chExt cx="2095678" cy="416703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133080" y="1712435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5" name="Gruppierung 34"/>
            <p:cNvGrpSpPr/>
            <p:nvPr/>
          </p:nvGrpSpPr>
          <p:grpSpPr>
            <a:xfrm>
              <a:off x="5263654" y="1550229"/>
              <a:ext cx="1965104" cy="416703"/>
              <a:chOff x="1919800" y="1185383"/>
              <a:chExt cx="2161614" cy="416703"/>
            </a:xfrm>
          </p:grpSpPr>
          <p:sp>
            <p:nvSpPr>
              <p:cNvPr id="36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37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2" name="Gruppierung 11"/>
          <p:cNvGrpSpPr/>
          <p:nvPr/>
        </p:nvGrpSpPr>
        <p:grpSpPr>
          <a:xfrm>
            <a:off x="5640398" y="2403928"/>
            <a:ext cx="2096124" cy="416703"/>
            <a:chOff x="5641290" y="2320321"/>
            <a:chExt cx="2096124" cy="416703"/>
          </a:xfrm>
        </p:grpSpPr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641290" y="2484383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38" name="Gruppierung 37"/>
            <p:cNvGrpSpPr/>
            <p:nvPr/>
          </p:nvGrpSpPr>
          <p:grpSpPr>
            <a:xfrm>
              <a:off x="5772310" y="2320321"/>
              <a:ext cx="1965104" cy="416703"/>
              <a:chOff x="1919800" y="1185383"/>
              <a:chExt cx="2161614" cy="416703"/>
            </a:xfrm>
          </p:grpSpPr>
          <p:sp>
            <p:nvSpPr>
              <p:cNvPr id="39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0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1" name="Gruppierung 10"/>
          <p:cNvGrpSpPr/>
          <p:nvPr/>
        </p:nvGrpSpPr>
        <p:grpSpPr>
          <a:xfrm>
            <a:off x="6148831" y="3179234"/>
            <a:ext cx="2096570" cy="416703"/>
            <a:chOff x="6149500" y="3090413"/>
            <a:chExt cx="2096570" cy="416703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6149500" y="3250485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41" name="Gruppierung 40"/>
            <p:cNvGrpSpPr/>
            <p:nvPr/>
          </p:nvGrpSpPr>
          <p:grpSpPr>
            <a:xfrm>
              <a:off x="6280966" y="3090413"/>
              <a:ext cx="1965104" cy="416703"/>
              <a:chOff x="1919800" y="1185383"/>
              <a:chExt cx="2161614" cy="416703"/>
            </a:xfrm>
          </p:grpSpPr>
          <p:sp>
            <p:nvSpPr>
              <p:cNvPr id="42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3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0" name="Gruppierung 9"/>
          <p:cNvGrpSpPr/>
          <p:nvPr/>
        </p:nvGrpSpPr>
        <p:grpSpPr>
          <a:xfrm>
            <a:off x="6657711" y="3954540"/>
            <a:ext cx="2097016" cy="416703"/>
            <a:chOff x="6657711" y="3860504"/>
            <a:chExt cx="2097016" cy="416703"/>
          </a:xfrm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657711" y="4022014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46" name="Gruppierung 45"/>
            <p:cNvGrpSpPr/>
            <p:nvPr/>
          </p:nvGrpSpPr>
          <p:grpSpPr>
            <a:xfrm>
              <a:off x="6789623" y="3860504"/>
              <a:ext cx="1965104" cy="416703"/>
              <a:chOff x="1919800" y="1185383"/>
              <a:chExt cx="2161614" cy="416703"/>
            </a:xfrm>
          </p:grpSpPr>
          <p:sp>
            <p:nvSpPr>
              <p:cNvPr id="47" name="TextBox 103"/>
              <p:cNvSpPr txBox="1"/>
              <p:nvPr/>
            </p:nvSpPr>
            <p:spPr>
              <a:xfrm>
                <a:off x="1921387" y="1348170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Arial"/>
                  </a:rPr>
                  <a:t>Dessert tiramisu sweet cotton</a:t>
                </a:r>
                <a:endParaRPr lang="en-US" sz="1050" b="1" dirty="0">
                  <a:solidFill>
                    <a:schemeClr val="bg1">
                      <a:lumMod val="50000"/>
                    </a:schemeClr>
                  </a:solidFill>
                  <a:latin typeface="Arial"/>
                </a:endParaRPr>
              </a:p>
            </p:txBody>
          </p:sp>
          <p:sp>
            <p:nvSpPr>
              <p:cNvPr id="48" name="TextBox 103"/>
              <p:cNvSpPr txBox="1"/>
              <p:nvPr/>
            </p:nvSpPr>
            <p:spPr>
              <a:xfrm>
                <a:off x="1919800" y="1185383"/>
                <a:ext cx="216002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/>
                    <a:ea typeface="Arial"/>
                  </a:rPr>
                  <a:t>TREE SERVICE ONE</a:t>
                </a:r>
                <a:endParaRPr lang="en-US" sz="1050" b="1" dirty="0">
                  <a:latin typeface="Arial"/>
                </a:endParaRPr>
              </a:p>
            </p:txBody>
          </p:sp>
        </p:grpSp>
      </p:grpSp>
      <p:grpSp>
        <p:nvGrpSpPr>
          <p:cNvPr id="15" name="Gruppierung 14"/>
          <p:cNvGrpSpPr/>
          <p:nvPr/>
        </p:nvGrpSpPr>
        <p:grpSpPr>
          <a:xfrm>
            <a:off x="1535869" y="687808"/>
            <a:ext cx="4710545" cy="3825098"/>
            <a:chOff x="1278825" y="687808"/>
            <a:chExt cx="5181600" cy="3825098"/>
          </a:xfrm>
        </p:grpSpPr>
        <p:grpSp>
          <p:nvGrpSpPr>
            <p:cNvPr id="8" name="Gruppierung 7"/>
            <p:cNvGrpSpPr/>
            <p:nvPr/>
          </p:nvGrpSpPr>
          <p:grpSpPr>
            <a:xfrm>
              <a:off x="3379982" y="687808"/>
              <a:ext cx="1012884" cy="747718"/>
              <a:chOff x="4065558" y="687808"/>
              <a:chExt cx="1012883" cy="747718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4065558" y="687808"/>
                <a:ext cx="1012883" cy="747718"/>
              </a:xfrm>
              <a:custGeom>
                <a:avLst/>
                <a:gdLst>
                  <a:gd name="connsiteX0" fmla="*/ 509814 w 1012883"/>
                  <a:gd name="connsiteY0" fmla="*/ 0 h 747718"/>
                  <a:gd name="connsiteX1" fmla="*/ 1012883 w 1012883"/>
                  <a:gd name="connsiteY1" fmla="*/ 747718 h 747718"/>
                  <a:gd name="connsiteX2" fmla="*/ 0 w 1012883"/>
                  <a:gd name="connsiteY2" fmla="*/ 747718 h 74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2883" h="747718">
                    <a:moveTo>
                      <a:pt x="509814" y="0"/>
                    </a:moveTo>
                    <a:lnTo>
                      <a:pt x="1012883" y="747718"/>
                    </a:lnTo>
                    <a:lnTo>
                      <a:pt x="0" y="747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146964" y="1089310"/>
                <a:ext cx="86458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Arial"/>
                    <a:ea typeface="Arial"/>
                  </a:rPr>
                  <a:t>TOP</a:t>
                </a:r>
                <a:endParaRPr lang="en-US" sz="1050" b="1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  <p:grpSp>
          <p:nvGrpSpPr>
            <p:cNvPr id="4" name="Gruppierung 3"/>
            <p:cNvGrpSpPr/>
            <p:nvPr/>
          </p:nvGrpSpPr>
          <p:grpSpPr>
            <a:xfrm>
              <a:off x="1278825" y="3812876"/>
              <a:ext cx="5181600" cy="700030"/>
              <a:chOff x="1967316" y="3812876"/>
              <a:chExt cx="5181600" cy="700030"/>
            </a:xfrm>
          </p:grpSpPr>
          <p:sp>
            <p:nvSpPr>
              <p:cNvPr id="54" name="Freeform 53"/>
              <p:cNvSpPr/>
              <p:nvPr/>
            </p:nvSpPr>
            <p:spPr>
              <a:xfrm>
                <a:off x="1967316" y="3812876"/>
                <a:ext cx="5181600" cy="700030"/>
              </a:xfrm>
              <a:custGeom>
                <a:avLst/>
                <a:gdLst>
                  <a:gd name="connsiteX0" fmla="*/ 477300 w 5181600"/>
                  <a:gd name="connsiteY0" fmla="*/ 0 h 700030"/>
                  <a:gd name="connsiteX1" fmla="*/ 4710617 w 5181600"/>
                  <a:gd name="connsiteY1" fmla="*/ 0 h 700030"/>
                  <a:gd name="connsiteX2" fmla="*/ 5181600 w 5181600"/>
                  <a:gd name="connsiteY2" fmla="*/ 700030 h 700030"/>
                  <a:gd name="connsiteX3" fmla="*/ 0 w 5181600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1600" h="700030">
                    <a:moveTo>
                      <a:pt x="477300" y="0"/>
                    </a:moveTo>
                    <a:lnTo>
                      <a:pt x="4710617" y="0"/>
                    </a:lnTo>
                    <a:lnTo>
                      <a:pt x="5181600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55" name="Gruppierung 54"/>
              <p:cNvGrpSpPr/>
              <p:nvPr/>
            </p:nvGrpSpPr>
            <p:grpSpPr>
              <a:xfrm>
                <a:off x="2771729" y="3949342"/>
                <a:ext cx="3615056" cy="427098"/>
                <a:chOff x="2762739" y="3976324"/>
                <a:chExt cx="3615056" cy="427098"/>
              </a:xfrm>
            </p:grpSpPr>
            <p:sp>
              <p:nvSpPr>
                <p:cNvPr id="57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77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5" name="Gruppierung 4"/>
            <p:cNvGrpSpPr/>
            <p:nvPr/>
          </p:nvGrpSpPr>
          <p:grpSpPr>
            <a:xfrm>
              <a:off x="1804115" y="3043531"/>
              <a:ext cx="4139421" cy="700030"/>
              <a:chOff x="2491877" y="3043531"/>
              <a:chExt cx="4139421" cy="700030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491877" y="3043531"/>
                <a:ext cx="4139421" cy="700030"/>
              </a:xfrm>
              <a:custGeom>
                <a:avLst/>
                <a:gdLst>
                  <a:gd name="connsiteX0" fmla="*/ 477300 w 4139421"/>
                  <a:gd name="connsiteY0" fmla="*/ 0 h 700030"/>
                  <a:gd name="connsiteX1" fmla="*/ 3668437 w 4139421"/>
                  <a:gd name="connsiteY1" fmla="*/ 0 h 700030"/>
                  <a:gd name="connsiteX2" fmla="*/ 4139421 w 4139421"/>
                  <a:gd name="connsiteY2" fmla="*/ 700030 h 700030"/>
                  <a:gd name="connsiteX3" fmla="*/ 0 w 4139421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9421" h="700030">
                    <a:moveTo>
                      <a:pt x="477300" y="0"/>
                    </a:moveTo>
                    <a:lnTo>
                      <a:pt x="3668437" y="0"/>
                    </a:lnTo>
                    <a:lnTo>
                      <a:pt x="4139421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78" name="Gruppierung 77"/>
              <p:cNvGrpSpPr/>
              <p:nvPr/>
            </p:nvGrpSpPr>
            <p:grpSpPr>
              <a:xfrm>
                <a:off x="3085432" y="3179997"/>
                <a:ext cx="2987650" cy="427098"/>
                <a:chOff x="2762739" y="3976324"/>
                <a:chExt cx="3615056" cy="427098"/>
              </a:xfrm>
            </p:grpSpPr>
            <p:sp>
              <p:nvSpPr>
                <p:cNvPr id="79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0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6" name="Gruppierung 5"/>
            <p:cNvGrpSpPr/>
            <p:nvPr/>
          </p:nvGrpSpPr>
          <p:grpSpPr>
            <a:xfrm>
              <a:off x="2329404" y="2274186"/>
              <a:ext cx="3097242" cy="700030"/>
              <a:chOff x="3016438" y="2274186"/>
              <a:chExt cx="3097241" cy="700030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016438" y="2274186"/>
                <a:ext cx="3097241" cy="700030"/>
              </a:xfrm>
              <a:custGeom>
                <a:avLst/>
                <a:gdLst>
                  <a:gd name="connsiteX0" fmla="*/ 477299 w 3097241"/>
                  <a:gd name="connsiteY0" fmla="*/ 0 h 700030"/>
                  <a:gd name="connsiteX1" fmla="*/ 2626257 w 3097241"/>
                  <a:gd name="connsiteY1" fmla="*/ 0 h 700030"/>
                  <a:gd name="connsiteX2" fmla="*/ 3097241 w 3097241"/>
                  <a:gd name="connsiteY2" fmla="*/ 700030 h 700030"/>
                  <a:gd name="connsiteX3" fmla="*/ 0 w 3097241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7241" h="700030">
                    <a:moveTo>
                      <a:pt x="477299" y="0"/>
                    </a:moveTo>
                    <a:lnTo>
                      <a:pt x="2626257" y="0"/>
                    </a:lnTo>
                    <a:lnTo>
                      <a:pt x="3097241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81" name="Gruppierung 80"/>
              <p:cNvGrpSpPr/>
              <p:nvPr/>
            </p:nvGrpSpPr>
            <p:grpSpPr>
              <a:xfrm>
                <a:off x="3558955" y="2410652"/>
                <a:ext cx="2040605" cy="427098"/>
                <a:chOff x="2762739" y="3976324"/>
                <a:chExt cx="3615056" cy="427098"/>
              </a:xfrm>
            </p:grpSpPr>
            <p:sp>
              <p:nvSpPr>
                <p:cNvPr id="82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3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 sweet cotton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7" name="Gruppierung 6"/>
            <p:cNvGrpSpPr/>
            <p:nvPr/>
          </p:nvGrpSpPr>
          <p:grpSpPr>
            <a:xfrm>
              <a:off x="2854693" y="1504841"/>
              <a:ext cx="2055062" cy="700030"/>
              <a:chOff x="3540997" y="1504841"/>
              <a:chExt cx="2055062" cy="700030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3540997" y="1504841"/>
                <a:ext cx="2055062" cy="700030"/>
              </a:xfrm>
              <a:custGeom>
                <a:avLst/>
                <a:gdLst>
                  <a:gd name="connsiteX0" fmla="*/ 477299 w 2055062"/>
                  <a:gd name="connsiteY0" fmla="*/ 0 h 700030"/>
                  <a:gd name="connsiteX1" fmla="*/ 1584078 w 2055062"/>
                  <a:gd name="connsiteY1" fmla="*/ 0 h 700030"/>
                  <a:gd name="connsiteX2" fmla="*/ 2055062 w 2055062"/>
                  <a:gd name="connsiteY2" fmla="*/ 700030 h 700030"/>
                  <a:gd name="connsiteX3" fmla="*/ 0 w 2055062"/>
                  <a:gd name="connsiteY3" fmla="*/ 700030 h 70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5062" h="700030">
                    <a:moveTo>
                      <a:pt x="477299" y="0"/>
                    </a:moveTo>
                    <a:lnTo>
                      <a:pt x="1584078" y="0"/>
                    </a:lnTo>
                    <a:lnTo>
                      <a:pt x="2055062" y="700030"/>
                    </a:lnTo>
                    <a:lnTo>
                      <a:pt x="0" y="7000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84" name="Gruppierung 83"/>
              <p:cNvGrpSpPr/>
              <p:nvPr/>
            </p:nvGrpSpPr>
            <p:grpSpPr>
              <a:xfrm>
                <a:off x="3945730" y="1641307"/>
                <a:ext cx="1267055" cy="427098"/>
                <a:chOff x="2762739" y="3976324"/>
                <a:chExt cx="3615056" cy="427098"/>
              </a:xfrm>
            </p:grpSpPr>
            <p:sp>
              <p:nvSpPr>
                <p:cNvPr id="85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SERVICE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86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3199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ung 11"/>
          <p:cNvGrpSpPr/>
          <p:nvPr/>
        </p:nvGrpSpPr>
        <p:grpSpPr>
          <a:xfrm>
            <a:off x="3244000" y="1269344"/>
            <a:ext cx="2704979" cy="652629"/>
            <a:chOff x="2930031" y="1269344"/>
            <a:chExt cx="3291840" cy="652629"/>
          </a:xfrm>
        </p:grpSpPr>
        <p:sp>
          <p:nvSpPr>
            <p:cNvPr id="43" name="Rectangle 42"/>
            <p:cNvSpPr/>
            <p:nvPr/>
          </p:nvSpPr>
          <p:spPr>
            <a:xfrm>
              <a:off x="2930031" y="1385751"/>
              <a:ext cx="3291840" cy="5362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grpSp>
          <p:nvGrpSpPr>
            <p:cNvPr id="9" name="Gruppierung 8"/>
            <p:cNvGrpSpPr/>
            <p:nvPr/>
          </p:nvGrpSpPr>
          <p:grpSpPr>
            <a:xfrm>
              <a:off x="2930031" y="1269344"/>
              <a:ext cx="3291840" cy="602604"/>
              <a:chOff x="2930031" y="1269344"/>
              <a:chExt cx="3291840" cy="602604"/>
            </a:xfrm>
          </p:grpSpPr>
          <p:sp>
            <p:nvSpPr>
              <p:cNvPr id="50" name="Trapezoid 49"/>
              <p:cNvSpPr/>
              <p:nvPr/>
            </p:nvSpPr>
            <p:spPr>
              <a:xfrm>
                <a:off x="2930031" y="1269344"/>
                <a:ext cx="3291840" cy="116407"/>
              </a:xfrm>
              <a:prstGeom prst="trapezoid">
                <a:avLst>
                  <a:gd name="adj" fmla="val 511947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grpSp>
            <p:nvGrpSpPr>
              <p:cNvPr id="75" name="Gruppierung 74"/>
              <p:cNvGrpSpPr/>
              <p:nvPr/>
            </p:nvGrpSpPr>
            <p:grpSpPr>
              <a:xfrm>
                <a:off x="4015088" y="1444850"/>
                <a:ext cx="1855095" cy="427098"/>
                <a:chOff x="2762739" y="3976324"/>
                <a:chExt cx="3615056" cy="427098"/>
              </a:xfrm>
            </p:grpSpPr>
            <p:sp>
              <p:nvSpPr>
                <p:cNvPr id="76" name="TextBox 59"/>
                <p:cNvSpPr txBox="1"/>
                <p:nvPr/>
              </p:nvSpPr>
              <p:spPr>
                <a:xfrm>
                  <a:off x="2766204" y="3976324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TREE SERVICE ONE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  <p:sp>
              <p:nvSpPr>
                <p:cNvPr id="77" name="TextBox 59"/>
                <p:cNvSpPr txBox="1"/>
                <p:nvPr/>
              </p:nvSpPr>
              <p:spPr>
                <a:xfrm>
                  <a:off x="2762739" y="4149506"/>
                  <a:ext cx="361159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  <a:latin typeface="Arial"/>
                      <a:ea typeface="Arial"/>
                    </a:rPr>
                    <a:t>Dessert tiramisu</a:t>
                  </a:r>
                  <a:endParaRPr lang="en-US" sz="1050" b="1" dirty="0">
                    <a:solidFill>
                      <a:schemeClr val="bg1"/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11" name="Gruppierung 10"/>
          <p:cNvGrpSpPr/>
          <p:nvPr/>
        </p:nvGrpSpPr>
        <p:grpSpPr>
          <a:xfrm>
            <a:off x="3829127" y="593523"/>
            <a:ext cx="1536090" cy="675821"/>
            <a:chOff x="3524391" y="593523"/>
            <a:chExt cx="2103120" cy="675821"/>
          </a:xfrm>
        </p:grpSpPr>
        <p:sp>
          <p:nvSpPr>
            <p:cNvPr id="46" name="Rectangle 45"/>
            <p:cNvSpPr/>
            <p:nvPr/>
          </p:nvSpPr>
          <p:spPr>
            <a:xfrm>
              <a:off x="3524391" y="733122"/>
              <a:ext cx="2103120" cy="53622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58" name="Trapezoid 49"/>
            <p:cNvSpPr/>
            <p:nvPr/>
          </p:nvSpPr>
          <p:spPr>
            <a:xfrm>
              <a:off x="3524391" y="593523"/>
              <a:ext cx="2103120" cy="132725"/>
            </a:xfrm>
            <a:prstGeom prst="trapezoid">
              <a:avLst>
                <a:gd name="adj" fmla="val 511947"/>
              </a:avLst>
            </a:prstGeom>
            <a:solidFill>
              <a:srgbClr val="0090E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06</a:t>
            </a: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959915" y="3879860"/>
            <a:ext cx="7232073" cy="652629"/>
            <a:chOff x="598311" y="3879860"/>
            <a:chExt cx="7955280" cy="652629"/>
          </a:xfrm>
        </p:grpSpPr>
        <p:sp>
          <p:nvSpPr>
            <p:cNvPr id="5" name="Rectangle 4"/>
            <p:cNvSpPr/>
            <p:nvPr/>
          </p:nvSpPr>
          <p:spPr>
            <a:xfrm>
              <a:off x="598311" y="3996267"/>
              <a:ext cx="7955280" cy="53622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6" name="Trapezoid 5"/>
            <p:cNvSpPr/>
            <p:nvPr/>
          </p:nvSpPr>
          <p:spPr>
            <a:xfrm>
              <a:off x="598311" y="3879860"/>
              <a:ext cx="7955280" cy="116407"/>
            </a:xfrm>
            <a:prstGeom prst="trapezoid">
              <a:avLst>
                <a:gd name="adj" fmla="val 46513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1458677" y="3227231"/>
            <a:ext cx="6234546" cy="652629"/>
            <a:chOff x="1146950" y="3227231"/>
            <a:chExt cx="6858001" cy="652629"/>
          </a:xfrm>
        </p:grpSpPr>
        <p:sp>
          <p:nvSpPr>
            <p:cNvPr id="40" name="Rectangle 39"/>
            <p:cNvSpPr/>
            <p:nvPr/>
          </p:nvSpPr>
          <p:spPr>
            <a:xfrm>
              <a:off x="1146951" y="3343638"/>
              <a:ext cx="6858000" cy="5362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7" name="Trapezoid 46"/>
            <p:cNvSpPr/>
            <p:nvPr/>
          </p:nvSpPr>
          <p:spPr>
            <a:xfrm>
              <a:off x="1146950" y="3227231"/>
              <a:ext cx="6858001" cy="116407"/>
            </a:xfrm>
            <a:prstGeom prst="trapezoid">
              <a:avLst>
                <a:gd name="adj" fmla="val 5048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7" name="Gruppierung 6"/>
          <p:cNvGrpSpPr/>
          <p:nvPr/>
        </p:nvGrpSpPr>
        <p:grpSpPr>
          <a:xfrm>
            <a:off x="2076226" y="2574602"/>
            <a:ext cx="5039874" cy="652629"/>
            <a:chOff x="1741311" y="2574602"/>
            <a:chExt cx="5669281" cy="652629"/>
          </a:xfrm>
        </p:grpSpPr>
        <p:sp>
          <p:nvSpPr>
            <p:cNvPr id="41" name="Rectangle 40"/>
            <p:cNvSpPr/>
            <p:nvPr/>
          </p:nvSpPr>
          <p:spPr>
            <a:xfrm>
              <a:off x="1741311" y="2691009"/>
              <a:ext cx="5669280" cy="5362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8" name="Trapezoid 47"/>
            <p:cNvSpPr/>
            <p:nvPr/>
          </p:nvSpPr>
          <p:spPr>
            <a:xfrm>
              <a:off x="1741312" y="2574602"/>
              <a:ext cx="5669280" cy="116407"/>
            </a:xfrm>
            <a:prstGeom prst="trapezoid">
              <a:avLst>
                <a:gd name="adj" fmla="val 51194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2689413" y="1921973"/>
            <a:ext cx="3818964" cy="652629"/>
            <a:chOff x="2335670" y="1921973"/>
            <a:chExt cx="4480561" cy="652629"/>
          </a:xfrm>
        </p:grpSpPr>
        <p:sp>
          <p:nvSpPr>
            <p:cNvPr id="42" name="Rectangle 41"/>
            <p:cNvSpPr/>
            <p:nvPr/>
          </p:nvSpPr>
          <p:spPr>
            <a:xfrm>
              <a:off x="2335671" y="2038380"/>
              <a:ext cx="4480560" cy="5362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  <p:sp>
          <p:nvSpPr>
            <p:cNvPr id="49" name="Trapezoid 48"/>
            <p:cNvSpPr/>
            <p:nvPr/>
          </p:nvSpPr>
          <p:spPr>
            <a:xfrm>
              <a:off x="2335670" y="1921973"/>
              <a:ext cx="4480561" cy="116407"/>
            </a:xfrm>
            <a:prstGeom prst="trapezoid">
              <a:avLst>
                <a:gd name="adj" fmla="val 51194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</a:endParaRPr>
            </a:p>
          </p:txBody>
        </p:sp>
      </p:grpSp>
      <p:sp>
        <p:nvSpPr>
          <p:cNvPr id="54" name="Freeform 182"/>
          <p:cNvSpPr>
            <a:spLocks noEditPoints="1"/>
          </p:cNvSpPr>
          <p:nvPr/>
        </p:nvSpPr>
        <p:spPr bwMode="auto">
          <a:xfrm>
            <a:off x="3360476" y="2812866"/>
            <a:ext cx="288066" cy="285516"/>
          </a:xfrm>
          <a:custGeom>
            <a:avLst/>
            <a:gdLst>
              <a:gd name="T0" fmla="*/ 17 w 186"/>
              <a:gd name="T1" fmla="*/ 0 h 185"/>
              <a:gd name="T2" fmla="*/ 0 w 186"/>
              <a:gd name="T3" fmla="*/ 143 h 185"/>
              <a:gd name="T4" fmla="*/ 76 w 186"/>
              <a:gd name="T5" fmla="*/ 160 h 185"/>
              <a:gd name="T6" fmla="*/ 63 w 186"/>
              <a:gd name="T7" fmla="*/ 177 h 185"/>
              <a:gd name="T8" fmla="*/ 63 w 186"/>
              <a:gd name="T9" fmla="*/ 185 h 185"/>
              <a:gd name="T10" fmla="*/ 127 w 186"/>
              <a:gd name="T11" fmla="*/ 181 h 185"/>
              <a:gd name="T12" fmla="*/ 110 w 186"/>
              <a:gd name="T13" fmla="*/ 177 h 185"/>
              <a:gd name="T14" fmla="*/ 169 w 186"/>
              <a:gd name="T15" fmla="*/ 160 h 185"/>
              <a:gd name="T16" fmla="*/ 186 w 186"/>
              <a:gd name="T17" fmla="*/ 17 h 185"/>
              <a:gd name="T18" fmla="*/ 101 w 186"/>
              <a:gd name="T19" fmla="*/ 177 h 185"/>
              <a:gd name="T20" fmla="*/ 85 w 186"/>
              <a:gd name="T21" fmla="*/ 160 h 185"/>
              <a:gd name="T22" fmla="*/ 101 w 186"/>
              <a:gd name="T23" fmla="*/ 177 h 185"/>
              <a:gd name="T24" fmla="*/ 169 w 186"/>
              <a:gd name="T25" fmla="*/ 152 h 185"/>
              <a:gd name="T26" fmla="*/ 9 w 186"/>
              <a:gd name="T27" fmla="*/ 143 h 185"/>
              <a:gd name="T28" fmla="*/ 177 w 186"/>
              <a:gd name="T29" fmla="*/ 135 h 185"/>
              <a:gd name="T30" fmla="*/ 177 w 186"/>
              <a:gd name="T31" fmla="*/ 126 h 185"/>
              <a:gd name="T32" fmla="*/ 9 w 186"/>
              <a:gd name="T33" fmla="*/ 17 h 185"/>
              <a:gd name="T34" fmla="*/ 169 w 186"/>
              <a:gd name="T35" fmla="*/ 8 h 185"/>
              <a:gd name="T36" fmla="*/ 177 w 186"/>
              <a:gd name="T37" fmla="*/ 126 h 185"/>
              <a:gd name="T38" fmla="*/ 109 w 186"/>
              <a:gd name="T39" fmla="*/ 87 h 185"/>
              <a:gd name="T40" fmla="*/ 103 w 186"/>
              <a:gd name="T41" fmla="*/ 44 h 185"/>
              <a:gd name="T42" fmla="*/ 110 w 186"/>
              <a:gd name="T43" fmla="*/ 67 h 185"/>
              <a:gd name="T44" fmla="*/ 106 w 186"/>
              <a:gd name="T45" fmla="*/ 72 h 185"/>
              <a:gd name="T46" fmla="*/ 100 w 186"/>
              <a:gd name="T47" fmla="*/ 67 h 185"/>
              <a:gd name="T48" fmla="*/ 93 w 186"/>
              <a:gd name="T49" fmla="*/ 87 h 185"/>
              <a:gd name="T50" fmla="*/ 94 w 186"/>
              <a:gd name="T51" fmla="*/ 90 h 185"/>
              <a:gd name="T52" fmla="*/ 96 w 186"/>
              <a:gd name="T53" fmla="*/ 92 h 185"/>
              <a:gd name="T54" fmla="*/ 113 w 186"/>
              <a:gd name="T55" fmla="*/ 97 h 185"/>
              <a:gd name="T56" fmla="*/ 118 w 186"/>
              <a:gd name="T57" fmla="*/ 91 h 185"/>
              <a:gd name="T58" fmla="*/ 93 w 186"/>
              <a:gd name="T59" fmla="*/ 44 h 185"/>
              <a:gd name="T60" fmla="*/ 91 w 186"/>
              <a:gd name="T61" fmla="*/ 42 h 185"/>
              <a:gd name="T62" fmla="*/ 73 w 186"/>
              <a:gd name="T63" fmla="*/ 38 h 185"/>
              <a:gd name="T64" fmla="*/ 68 w 186"/>
              <a:gd name="T65" fmla="*/ 44 h 185"/>
              <a:gd name="T66" fmla="*/ 77 w 186"/>
              <a:gd name="T67" fmla="*/ 48 h 185"/>
              <a:gd name="T68" fmla="*/ 83 w 186"/>
              <a:gd name="T69" fmla="*/ 91 h 185"/>
              <a:gd name="T70" fmla="*/ 76 w 186"/>
              <a:gd name="T71" fmla="*/ 67 h 185"/>
              <a:gd name="T72" fmla="*/ 80 w 186"/>
              <a:gd name="T73" fmla="*/ 63 h 185"/>
              <a:gd name="T74" fmla="*/ 87 w 186"/>
              <a:gd name="T75" fmla="*/ 67 h 185"/>
              <a:gd name="T76" fmla="*/ 93 w 186"/>
              <a:gd name="T77" fmla="*/ 4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6" h="185">
                <a:moveTo>
                  <a:pt x="169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52"/>
                  <a:pt x="8" y="160"/>
                  <a:pt x="17" y="160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6" y="177"/>
                  <a:pt x="76" y="177"/>
                  <a:pt x="76" y="177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1" y="177"/>
                  <a:pt x="59" y="179"/>
                  <a:pt x="59" y="181"/>
                </a:cubicBezTo>
                <a:cubicBezTo>
                  <a:pt x="59" y="183"/>
                  <a:pt x="61" y="185"/>
                  <a:pt x="63" y="185"/>
                </a:cubicBezTo>
                <a:cubicBezTo>
                  <a:pt x="123" y="185"/>
                  <a:pt x="123" y="185"/>
                  <a:pt x="123" y="185"/>
                </a:cubicBezTo>
                <a:cubicBezTo>
                  <a:pt x="125" y="185"/>
                  <a:pt x="127" y="183"/>
                  <a:pt x="127" y="181"/>
                </a:cubicBezTo>
                <a:cubicBezTo>
                  <a:pt x="127" y="179"/>
                  <a:pt x="125" y="177"/>
                  <a:pt x="123" y="177"/>
                </a:cubicBezTo>
                <a:cubicBezTo>
                  <a:pt x="110" y="177"/>
                  <a:pt x="110" y="177"/>
                  <a:pt x="110" y="177"/>
                </a:cubicBezTo>
                <a:cubicBezTo>
                  <a:pt x="110" y="160"/>
                  <a:pt x="110" y="160"/>
                  <a:pt x="110" y="160"/>
                </a:cubicBezTo>
                <a:cubicBezTo>
                  <a:pt x="169" y="160"/>
                  <a:pt x="169" y="160"/>
                  <a:pt x="169" y="160"/>
                </a:cubicBezTo>
                <a:cubicBezTo>
                  <a:pt x="178" y="160"/>
                  <a:pt x="186" y="152"/>
                  <a:pt x="186" y="143"/>
                </a:cubicBezTo>
                <a:cubicBezTo>
                  <a:pt x="186" y="17"/>
                  <a:pt x="186" y="17"/>
                  <a:pt x="186" y="17"/>
                </a:cubicBezTo>
                <a:cubicBezTo>
                  <a:pt x="186" y="7"/>
                  <a:pt x="178" y="0"/>
                  <a:pt x="169" y="0"/>
                </a:cubicBezTo>
                <a:close/>
                <a:moveTo>
                  <a:pt x="101" y="177"/>
                </a:moveTo>
                <a:cubicBezTo>
                  <a:pt x="85" y="177"/>
                  <a:pt x="85" y="177"/>
                  <a:pt x="85" y="177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101" y="160"/>
                  <a:pt x="101" y="160"/>
                  <a:pt x="101" y="160"/>
                </a:cubicBezTo>
                <a:lnTo>
                  <a:pt x="101" y="177"/>
                </a:lnTo>
                <a:close/>
                <a:moveTo>
                  <a:pt x="177" y="143"/>
                </a:moveTo>
                <a:cubicBezTo>
                  <a:pt x="177" y="148"/>
                  <a:pt x="174" y="152"/>
                  <a:pt x="169" y="152"/>
                </a:cubicBezTo>
                <a:cubicBezTo>
                  <a:pt x="17" y="152"/>
                  <a:pt x="17" y="152"/>
                  <a:pt x="17" y="152"/>
                </a:cubicBezTo>
                <a:cubicBezTo>
                  <a:pt x="12" y="152"/>
                  <a:pt x="9" y="148"/>
                  <a:pt x="9" y="143"/>
                </a:cubicBezTo>
                <a:cubicBezTo>
                  <a:pt x="9" y="135"/>
                  <a:pt x="9" y="135"/>
                  <a:pt x="9" y="135"/>
                </a:cubicBezTo>
                <a:cubicBezTo>
                  <a:pt x="177" y="135"/>
                  <a:pt x="177" y="135"/>
                  <a:pt x="177" y="135"/>
                </a:cubicBezTo>
                <a:lnTo>
                  <a:pt x="177" y="143"/>
                </a:lnTo>
                <a:close/>
                <a:moveTo>
                  <a:pt x="177" y="126"/>
                </a:moveTo>
                <a:cubicBezTo>
                  <a:pt x="9" y="126"/>
                  <a:pt x="9" y="126"/>
                  <a:pt x="9" y="126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2"/>
                  <a:pt x="12" y="8"/>
                  <a:pt x="17" y="8"/>
                </a:cubicBezTo>
                <a:cubicBezTo>
                  <a:pt x="169" y="8"/>
                  <a:pt x="169" y="8"/>
                  <a:pt x="169" y="8"/>
                </a:cubicBezTo>
                <a:cubicBezTo>
                  <a:pt x="174" y="8"/>
                  <a:pt x="177" y="12"/>
                  <a:pt x="177" y="17"/>
                </a:cubicBezTo>
                <a:lnTo>
                  <a:pt x="177" y="126"/>
                </a:lnTo>
                <a:close/>
                <a:moveTo>
                  <a:pt x="116" y="89"/>
                </a:moveTo>
                <a:cubicBezTo>
                  <a:pt x="109" y="87"/>
                  <a:pt x="109" y="87"/>
                  <a:pt x="109" y="87"/>
                </a:cubicBezTo>
                <a:cubicBezTo>
                  <a:pt x="115" y="82"/>
                  <a:pt x="118" y="75"/>
                  <a:pt x="118" y="67"/>
                </a:cubicBezTo>
                <a:cubicBezTo>
                  <a:pt x="118" y="57"/>
                  <a:pt x="112" y="48"/>
                  <a:pt x="103" y="44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6" y="55"/>
                  <a:pt x="110" y="61"/>
                  <a:pt x="110" y="67"/>
                </a:cubicBezTo>
                <a:cubicBezTo>
                  <a:pt x="110" y="72"/>
                  <a:pt x="107" y="77"/>
                  <a:pt x="104" y="80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6" y="71"/>
                  <a:pt x="106" y="70"/>
                  <a:pt x="105" y="69"/>
                </a:cubicBezTo>
                <a:cubicBezTo>
                  <a:pt x="104" y="67"/>
                  <a:pt x="102" y="66"/>
                  <a:pt x="100" y="67"/>
                </a:cubicBezTo>
                <a:cubicBezTo>
                  <a:pt x="99" y="68"/>
                  <a:pt x="98" y="69"/>
                  <a:pt x="98" y="70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8"/>
                  <a:pt x="93" y="89"/>
                  <a:pt x="94" y="90"/>
                </a:cubicBezTo>
                <a:cubicBezTo>
                  <a:pt x="94" y="91"/>
                  <a:pt x="95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4" y="97"/>
                  <a:pt x="116" y="97"/>
                  <a:pt x="117" y="96"/>
                </a:cubicBezTo>
                <a:cubicBezTo>
                  <a:pt x="119" y="95"/>
                  <a:pt x="119" y="93"/>
                  <a:pt x="118" y="91"/>
                </a:cubicBezTo>
                <a:cubicBezTo>
                  <a:pt x="118" y="90"/>
                  <a:pt x="117" y="89"/>
                  <a:pt x="116" y="89"/>
                </a:cubicBezTo>
                <a:close/>
                <a:moveTo>
                  <a:pt x="93" y="44"/>
                </a:moveTo>
                <a:cubicBezTo>
                  <a:pt x="92" y="43"/>
                  <a:pt x="91" y="43"/>
                  <a:pt x="90" y="43"/>
                </a:cubicBezTo>
                <a:cubicBezTo>
                  <a:pt x="91" y="42"/>
                  <a:pt x="91" y="42"/>
                  <a:pt x="91" y="42"/>
                </a:cubicBezTo>
                <a:cubicBezTo>
                  <a:pt x="90" y="42"/>
                  <a:pt x="90" y="42"/>
                  <a:pt x="90" y="42"/>
                </a:cubicBezTo>
                <a:cubicBezTo>
                  <a:pt x="73" y="38"/>
                  <a:pt x="73" y="38"/>
                  <a:pt x="73" y="38"/>
                </a:cubicBezTo>
                <a:cubicBezTo>
                  <a:pt x="72" y="37"/>
                  <a:pt x="71" y="38"/>
                  <a:pt x="70" y="38"/>
                </a:cubicBezTo>
                <a:cubicBezTo>
                  <a:pt x="68" y="39"/>
                  <a:pt x="67" y="42"/>
                  <a:pt x="68" y="44"/>
                </a:cubicBezTo>
                <a:cubicBezTo>
                  <a:pt x="69" y="45"/>
                  <a:pt x="70" y="46"/>
                  <a:pt x="71" y="46"/>
                </a:cubicBezTo>
                <a:cubicBezTo>
                  <a:pt x="77" y="48"/>
                  <a:pt x="77" y="48"/>
                  <a:pt x="77" y="48"/>
                </a:cubicBezTo>
                <a:cubicBezTo>
                  <a:pt x="71" y="52"/>
                  <a:pt x="68" y="59"/>
                  <a:pt x="68" y="67"/>
                </a:cubicBezTo>
                <a:cubicBezTo>
                  <a:pt x="68" y="78"/>
                  <a:pt x="74" y="87"/>
                  <a:pt x="83" y="91"/>
                </a:cubicBezTo>
                <a:cubicBezTo>
                  <a:pt x="86" y="82"/>
                  <a:pt x="86" y="82"/>
                  <a:pt x="86" y="82"/>
                </a:cubicBezTo>
                <a:cubicBezTo>
                  <a:pt x="80" y="79"/>
                  <a:pt x="76" y="74"/>
                  <a:pt x="76" y="67"/>
                </a:cubicBezTo>
                <a:cubicBezTo>
                  <a:pt x="76" y="62"/>
                  <a:pt x="79" y="57"/>
                  <a:pt x="83" y="54"/>
                </a:cubicBezTo>
                <a:cubicBezTo>
                  <a:pt x="80" y="63"/>
                  <a:pt x="80" y="63"/>
                  <a:pt x="80" y="63"/>
                </a:cubicBezTo>
                <a:cubicBezTo>
                  <a:pt x="80" y="64"/>
                  <a:pt x="80" y="65"/>
                  <a:pt x="81" y="66"/>
                </a:cubicBezTo>
                <a:cubicBezTo>
                  <a:pt x="82" y="68"/>
                  <a:pt x="85" y="69"/>
                  <a:pt x="87" y="67"/>
                </a:cubicBezTo>
                <a:cubicBezTo>
                  <a:pt x="88" y="67"/>
                  <a:pt x="88" y="66"/>
                  <a:pt x="89" y="65"/>
                </a:cubicBezTo>
                <a:cubicBezTo>
                  <a:pt x="93" y="48"/>
                  <a:pt x="93" y="48"/>
                  <a:pt x="93" y="48"/>
                </a:cubicBezTo>
                <a:cubicBezTo>
                  <a:pt x="93" y="47"/>
                  <a:pt x="93" y="45"/>
                  <a:pt x="9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3" name="Freeform 457"/>
          <p:cNvSpPr>
            <a:spLocks noEditPoints="1"/>
          </p:cNvSpPr>
          <p:nvPr/>
        </p:nvSpPr>
        <p:spPr bwMode="auto">
          <a:xfrm>
            <a:off x="3515651" y="2168443"/>
            <a:ext cx="284763" cy="258722"/>
          </a:xfrm>
          <a:custGeom>
            <a:avLst/>
            <a:gdLst>
              <a:gd name="T0" fmla="*/ 186 w 186"/>
              <a:gd name="T1" fmla="*/ 51 h 169"/>
              <a:gd name="T2" fmla="*/ 173 w 186"/>
              <a:gd name="T3" fmla="*/ 38 h 169"/>
              <a:gd name="T4" fmla="*/ 164 w 186"/>
              <a:gd name="T5" fmla="*/ 42 h 169"/>
              <a:gd name="T6" fmla="*/ 59 w 186"/>
              <a:gd name="T7" fmla="*/ 148 h 169"/>
              <a:gd name="T8" fmla="*/ 55 w 186"/>
              <a:gd name="T9" fmla="*/ 157 h 169"/>
              <a:gd name="T10" fmla="*/ 68 w 186"/>
              <a:gd name="T11" fmla="*/ 169 h 169"/>
              <a:gd name="T12" fmla="*/ 77 w 186"/>
              <a:gd name="T13" fmla="*/ 165 h 169"/>
              <a:gd name="T14" fmla="*/ 182 w 186"/>
              <a:gd name="T15" fmla="*/ 60 h 169"/>
              <a:gd name="T16" fmla="*/ 186 w 186"/>
              <a:gd name="T17" fmla="*/ 51 h 169"/>
              <a:gd name="T18" fmla="*/ 176 w 186"/>
              <a:gd name="T19" fmla="*/ 54 h 169"/>
              <a:gd name="T20" fmla="*/ 156 w 186"/>
              <a:gd name="T21" fmla="*/ 74 h 169"/>
              <a:gd name="T22" fmla="*/ 150 w 186"/>
              <a:gd name="T23" fmla="*/ 68 h 169"/>
              <a:gd name="T24" fmla="*/ 170 w 186"/>
              <a:gd name="T25" fmla="*/ 48 h 169"/>
              <a:gd name="T26" fmla="*/ 173 w 186"/>
              <a:gd name="T27" fmla="*/ 47 h 169"/>
              <a:gd name="T28" fmla="*/ 177 w 186"/>
              <a:gd name="T29" fmla="*/ 51 h 169"/>
              <a:gd name="T30" fmla="*/ 176 w 186"/>
              <a:gd name="T31" fmla="*/ 54 h 169"/>
              <a:gd name="T32" fmla="*/ 68 w 186"/>
              <a:gd name="T33" fmla="*/ 127 h 169"/>
              <a:gd name="T34" fmla="*/ 13 w 186"/>
              <a:gd name="T35" fmla="*/ 127 h 169"/>
              <a:gd name="T36" fmla="*/ 9 w 186"/>
              <a:gd name="T37" fmla="*/ 123 h 169"/>
              <a:gd name="T38" fmla="*/ 13 w 186"/>
              <a:gd name="T39" fmla="*/ 119 h 169"/>
              <a:gd name="T40" fmla="*/ 76 w 186"/>
              <a:gd name="T41" fmla="*/ 119 h 169"/>
              <a:gd name="T42" fmla="*/ 110 w 186"/>
              <a:gd name="T43" fmla="*/ 85 h 169"/>
              <a:gd name="T44" fmla="*/ 34 w 186"/>
              <a:gd name="T45" fmla="*/ 85 h 169"/>
              <a:gd name="T46" fmla="*/ 34 w 186"/>
              <a:gd name="T47" fmla="*/ 9 h 169"/>
              <a:gd name="T48" fmla="*/ 152 w 186"/>
              <a:gd name="T49" fmla="*/ 9 h 169"/>
              <a:gd name="T50" fmla="*/ 152 w 186"/>
              <a:gd name="T51" fmla="*/ 42 h 169"/>
              <a:gd name="T52" fmla="*/ 161 w 186"/>
              <a:gd name="T53" fmla="*/ 34 h 169"/>
              <a:gd name="T54" fmla="*/ 161 w 186"/>
              <a:gd name="T55" fmla="*/ 5 h 169"/>
              <a:gd name="T56" fmla="*/ 156 w 186"/>
              <a:gd name="T57" fmla="*/ 0 h 169"/>
              <a:gd name="T58" fmla="*/ 30 w 186"/>
              <a:gd name="T59" fmla="*/ 0 h 169"/>
              <a:gd name="T60" fmla="*/ 26 w 186"/>
              <a:gd name="T61" fmla="*/ 5 h 169"/>
              <a:gd name="T62" fmla="*/ 26 w 186"/>
              <a:gd name="T63" fmla="*/ 110 h 169"/>
              <a:gd name="T64" fmla="*/ 13 w 186"/>
              <a:gd name="T65" fmla="*/ 110 h 169"/>
              <a:gd name="T66" fmla="*/ 0 w 186"/>
              <a:gd name="T67" fmla="*/ 123 h 169"/>
              <a:gd name="T68" fmla="*/ 13 w 186"/>
              <a:gd name="T69" fmla="*/ 135 h 169"/>
              <a:gd name="T70" fmla="*/ 59 w 186"/>
              <a:gd name="T71" fmla="*/ 135 h 169"/>
              <a:gd name="T72" fmla="*/ 68 w 186"/>
              <a:gd name="T73" fmla="*/ 127 h 169"/>
              <a:gd name="T74" fmla="*/ 173 w 186"/>
              <a:gd name="T75" fmla="*/ 110 h 169"/>
              <a:gd name="T76" fmla="*/ 161 w 186"/>
              <a:gd name="T77" fmla="*/ 110 h 169"/>
              <a:gd name="T78" fmla="*/ 161 w 186"/>
              <a:gd name="T79" fmla="*/ 94 h 169"/>
              <a:gd name="T80" fmla="*/ 136 w 186"/>
              <a:gd name="T81" fmla="*/ 119 h 169"/>
              <a:gd name="T82" fmla="*/ 173 w 186"/>
              <a:gd name="T83" fmla="*/ 119 h 169"/>
              <a:gd name="T84" fmla="*/ 177 w 186"/>
              <a:gd name="T85" fmla="*/ 123 h 169"/>
              <a:gd name="T86" fmla="*/ 173 w 186"/>
              <a:gd name="T87" fmla="*/ 127 h 169"/>
              <a:gd name="T88" fmla="*/ 127 w 186"/>
              <a:gd name="T89" fmla="*/ 127 h 169"/>
              <a:gd name="T90" fmla="*/ 119 w 186"/>
              <a:gd name="T91" fmla="*/ 135 h 169"/>
              <a:gd name="T92" fmla="*/ 173 w 186"/>
              <a:gd name="T93" fmla="*/ 135 h 169"/>
              <a:gd name="T94" fmla="*/ 186 w 186"/>
              <a:gd name="T95" fmla="*/ 123 h 169"/>
              <a:gd name="T96" fmla="*/ 173 w 186"/>
              <a:gd name="T97" fmla="*/ 11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6" h="169">
                <a:moveTo>
                  <a:pt x="186" y="51"/>
                </a:moveTo>
                <a:cubicBezTo>
                  <a:pt x="186" y="44"/>
                  <a:pt x="180" y="38"/>
                  <a:pt x="173" y="38"/>
                </a:cubicBezTo>
                <a:cubicBezTo>
                  <a:pt x="170" y="38"/>
                  <a:pt x="167" y="40"/>
                  <a:pt x="164" y="42"/>
                </a:cubicBezTo>
                <a:cubicBezTo>
                  <a:pt x="59" y="148"/>
                  <a:pt x="59" y="148"/>
                  <a:pt x="59" y="148"/>
                </a:cubicBezTo>
                <a:cubicBezTo>
                  <a:pt x="57" y="150"/>
                  <a:pt x="55" y="153"/>
                  <a:pt x="55" y="157"/>
                </a:cubicBezTo>
                <a:cubicBezTo>
                  <a:pt x="55" y="164"/>
                  <a:pt x="61" y="169"/>
                  <a:pt x="68" y="169"/>
                </a:cubicBezTo>
                <a:cubicBezTo>
                  <a:pt x="71" y="169"/>
                  <a:pt x="74" y="168"/>
                  <a:pt x="77" y="165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5" y="58"/>
                  <a:pt x="186" y="55"/>
                  <a:pt x="186" y="51"/>
                </a:cubicBezTo>
                <a:close/>
                <a:moveTo>
                  <a:pt x="176" y="54"/>
                </a:moveTo>
                <a:cubicBezTo>
                  <a:pt x="156" y="74"/>
                  <a:pt x="156" y="74"/>
                  <a:pt x="156" y="74"/>
                </a:cubicBezTo>
                <a:cubicBezTo>
                  <a:pt x="150" y="68"/>
                  <a:pt x="150" y="68"/>
                  <a:pt x="150" y="68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71" y="47"/>
                  <a:pt x="172" y="47"/>
                  <a:pt x="173" y="47"/>
                </a:cubicBezTo>
                <a:cubicBezTo>
                  <a:pt x="176" y="47"/>
                  <a:pt x="177" y="49"/>
                  <a:pt x="177" y="51"/>
                </a:cubicBezTo>
                <a:cubicBezTo>
                  <a:pt x="177" y="52"/>
                  <a:pt x="177" y="53"/>
                  <a:pt x="176" y="54"/>
                </a:cubicBezTo>
                <a:close/>
                <a:moveTo>
                  <a:pt x="68" y="127"/>
                </a:moveTo>
                <a:cubicBezTo>
                  <a:pt x="13" y="127"/>
                  <a:pt x="13" y="127"/>
                  <a:pt x="13" y="127"/>
                </a:cubicBezTo>
                <a:cubicBezTo>
                  <a:pt x="11" y="127"/>
                  <a:pt x="9" y="125"/>
                  <a:pt x="9" y="123"/>
                </a:cubicBezTo>
                <a:cubicBezTo>
                  <a:pt x="9" y="120"/>
                  <a:pt x="11" y="119"/>
                  <a:pt x="13" y="119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34" y="85"/>
                  <a:pt x="34" y="85"/>
                  <a:pt x="34" y="85"/>
                </a:cubicBezTo>
                <a:cubicBezTo>
                  <a:pt x="34" y="9"/>
                  <a:pt x="34" y="9"/>
                  <a:pt x="34" y="9"/>
                </a:cubicBezTo>
                <a:cubicBezTo>
                  <a:pt x="152" y="9"/>
                  <a:pt x="152" y="9"/>
                  <a:pt x="152" y="9"/>
                </a:cubicBezTo>
                <a:cubicBezTo>
                  <a:pt x="152" y="42"/>
                  <a:pt x="152" y="42"/>
                  <a:pt x="152" y="42"/>
                </a:cubicBezTo>
                <a:cubicBezTo>
                  <a:pt x="161" y="34"/>
                  <a:pt x="161" y="34"/>
                  <a:pt x="161" y="34"/>
                </a:cubicBezTo>
                <a:cubicBezTo>
                  <a:pt x="161" y="5"/>
                  <a:pt x="161" y="5"/>
                  <a:pt x="161" y="5"/>
                </a:cubicBezTo>
                <a:cubicBezTo>
                  <a:pt x="161" y="2"/>
                  <a:pt x="159" y="0"/>
                  <a:pt x="15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6" y="110"/>
                  <a:pt x="0" y="116"/>
                  <a:pt x="0" y="123"/>
                </a:cubicBezTo>
                <a:cubicBezTo>
                  <a:pt x="0" y="130"/>
                  <a:pt x="6" y="135"/>
                  <a:pt x="13" y="135"/>
                </a:cubicBezTo>
                <a:cubicBezTo>
                  <a:pt x="59" y="135"/>
                  <a:pt x="59" y="135"/>
                  <a:pt x="59" y="135"/>
                </a:cubicBezTo>
                <a:lnTo>
                  <a:pt x="68" y="127"/>
                </a:lnTo>
                <a:close/>
                <a:moveTo>
                  <a:pt x="173" y="110"/>
                </a:moveTo>
                <a:cubicBezTo>
                  <a:pt x="161" y="110"/>
                  <a:pt x="161" y="110"/>
                  <a:pt x="161" y="110"/>
                </a:cubicBezTo>
                <a:cubicBezTo>
                  <a:pt x="161" y="94"/>
                  <a:pt x="161" y="94"/>
                  <a:pt x="161" y="94"/>
                </a:cubicBezTo>
                <a:cubicBezTo>
                  <a:pt x="136" y="119"/>
                  <a:pt x="136" y="119"/>
                  <a:pt x="136" y="119"/>
                </a:cubicBezTo>
                <a:cubicBezTo>
                  <a:pt x="173" y="119"/>
                  <a:pt x="173" y="119"/>
                  <a:pt x="173" y="119"/>
                </a:cubicBezTo>
                <a:cubicBezTo>
                  <a:pt x="176" y="119"/>
                  <a:pt x="177" y="120"/>
                  <a:pt x="177" y="123"/>
                </a:cubicBezTo>
                <a:cubicBezTo>
                  <a:pt x="177" y="125"/>
                  <a:pt x="176" y="127"/>
                  <a:pt x="173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19" y="135"/>
                  <a:pt x="119" y="135"/>
                  <a:pt x="119" y="135"/>
                </a:cubicBezTo>
                <a:cubicBezTo>
                  <a:pt x="173" y="135"/>
                  <a:pt x="173" y="135"/>
                  <a:pt x="173" y="135"/>
                </a:cubicBezTo>
                <a:cubicBezTo>
                  <a:pt x="180" y="135"/>
                  <a:pt x="186" y="130"/>
                  <a:pt x="186" y="123"/>
                </a:cubicBezTo>
                <a:cubicBezTo>
                  <a:pt x="186" y="116"/>
                  <a:pt x="180" y="110"/>
                  <a:pt x="173" y="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2" name="Freeform 449"/>
          <p:cNvSpPr>
            <a:spLocks noEditPoints="1"/>
          </p:cNvSpPr>
          <p:nvPr/>
        </p:nvSpPr>
        <p:spPr bwMode="auto">
          <a:xfrm>
            <a:off x="3586575" y="1508716"/>
            <a:ext cx="283923" cy="283083"/>
          </a:xfrm>
          <a:custGeom>
            <a:avLst/>
            <a:gdLst>
              <a:gd name="T0" fmla="*/ 101 w 186"/>
              <a:gd name="T1" fmla="*/ 92 h 185"/>
              <a:gd name="T2" fmla="*/ 84 w 186"/>
              <a:gd name="T3" fmla="*/ 92 h 185"/>
              <a:gd name="T4" fmla="*/ 169 w 186"/>
              <a:gd name="T5" fmla="*/ 0 h 185"/>
              <a:gd name="T6" fmla="*/ 0 w 186"/>
              <a:gd name="T7" fmla="*/ 17 h 185"/>
              <a:gd name="T8" fmla="*/ 17 w 186"/>
              <a:gd name="T9" fmla="*/ 185 h 185"/>
              <a:gd name="T10" fmla="*/ 186 w 186"/>
              <a:gd name="T11" fmla="*/ 168 h 185"/>
              <a:gd name="T12" fmla="*/ 169 w 186"/>
              <a:gd name="T13" fmla="*/ 0 h 185"/>
              <a:gd name="T14" fmla="*/ 169 w 186"/>
              <a:gd name="T15" fmla="*/ 177 h 185"/>
              <a:gd name="T16" fmla="*/ 8 w 186"/>
              <a:gd name="T17" fmla="*/ 168 h 185"/>
              <a:gd name="T18" fmla="*/ 17 w 186"/>
              <a:gd name="T19" fmla="*/ 8 h 185"/>
              <a:gd name="T20" fmla="*/ 177 w 186"/>
              <a:gd name="T21" fmla="*/ 17 h 185"/>
              <a:gd name="T22" fmla="*/ 69 w 186"/>
              <a:gd name="T23" fmla="*/ 116 h 185"/>
              <a:gd name="T24" fmla="*/ 93 w 186"/>
              <a:gd name="T25" fmla="*/ 126 h 185"/>
              <a:gd name="T26" fmla="*/ 117 w 186"/>
              <a:gd name="T27" fmla="*/ 116 h 185"/>
              <a:gd name="T28" fmla="*/ 127 w 186"/>
              <a:gd name="T29" fmla="*/ 92 h 185"/>
              <a:gd name="T30" fmla="*/ 59 w 186"/>
              <a:gd name="T31" fmla="*/ 92 h 185"/>
              <a:gd name="T32" fmla="*/ 69 w 186"/>
              <a:gd name="T33" fmla="*/ 116 h 185"/>
              <a:gd name="T34" fmla="*/ 68 w 186"/>
              <a:gd name="T35" fmla="*/ 88 h 185"/>
              <a:gd name="T36" fmla="*/ 75 w 186"/>
              <a:gd name="T37" fmla="*/ 81 h 185"/>
              <a:gd name="T38" fmla="*/ 81 w 186"/>
              <a:gd name="T39" fmla="*/ 75 h 185"/>
              <a:gd name="T40" fmla="*/ 89 w 186"/>
              <a:gd name="T41" fmla="*/ 68 h 185"/>
              <a:gd name="T42" fmla="*/ 93 w 186"/>
              <a:gd name="T43" fmla="*/ 76 h 185"/>
              <a:gd name="T44" fmla="*/ 97 w 186"/>
              <a:gd name="T45" fmla="*/ 68 h 185"/>
              <a:gd name="T46" fmla="*/ 105 w 186"/>
              <a:gd name="T47" fmla="*/ 75 h 185"/>
              <a:gd name="T48" fmla="*/ 111 w 186"/>
              <a:gd name="T49" fmla="*/ 81 h 185"/>
              <a:gd name="T50" fmla="*/ 118 w 186"/>
              <a:gd name="T51" fmla="*/ 88 h 185"/>
              <a:gd name="T52" fmla="*/ 110 w 186"/>
              <a:gd name="T53" fmla="*/ 92 h 185"/>
              <a:gd name="T54" fmla="*/ 118 w 186"/>
              <a:gd name="T55" fmla="*/ 97 h 185"/>
              <a:gd name="T56" fmla="*/ 111 w 186"/>
              <a:gd name="T57" fmla="*/ 104 h 185"/>
              <a:gd name="T58" fmla="*/ 105 w 186"/>
              <a:gd name="T59" fmla="*/ 110 h 185"/>
              <a:gd name="T60" fmla="*/ 97 w 186"/>
              <a:gd name="T61" fmla="*/ 117 h 185"/>
              <a:gd name="T62" fmla="*/ 93 w 186"/>
              <a:gd name="T63" fmla="*/ 109 h 185"/>
              <a:gd name="T64" fmla="*/ 89 w 186"/>
              <a:gd name="T65" fmla="*/ 117 h 185"/>
              <a:gd name="T66" fmla="*/ 81 w 186"/>
              <a:gd name="T67" fmla="*/ 110 h 185"/>
              <a:gd name="T68" fmla="*/ 75 w 186"/>
              <a:gd name="T69" fmla="*/ 104 h 185"/>
              <a:gd name="T70" fmla="*/ 68 w 186"/>
              <a:gd name="T71" fmla="*/ 97 h 185"/>
              <a:gd name="T72" fmla="*/ 76 w 186"/>
              <a:gd name="T73" fmla="*/ 92 h 185"/>
              <a:gd name="T74" fmla="*/ 160 w 186"/>
              <a:gd name="T75" fmla="*/ 50 h 185"/>
              <a:gd name="T76" fmla="*/ 25 w 186"/>
              <a:gd name="T77" fmla="*/ 25 h 185"/>
              <a:gd name="T78" fmla="*/ 160 w 186"/>
              <a:gd name="T79" fmla="*/ 160 h 185"/>
              <a:gd name="T80" fmla="*/ 169 w 186"/>
              <a:gd name="T81" fmla="*/ 126 h 185"/>
              <a:gd name="T82" fmla="*/ 160 w 186"/>
              <a:gd name="T83" fmla="*/ 109 h 185"/>
              <a:gd name="T84" fmla="*/ 169 w 186"/>
              <a:gd name="T85" fmla="*/ 67 h 185"/>
              <a:gd name="T86" fmla="*/ 160 w 186"/>
              <a:gd name="T87" fmla="*/ 50 h 185"/>
              <a:gd name="T88" fmla="*/ 143 w 186"/>
              <a:gd name="T89" fmla="*/ 59 h 185"/>
              <a:gd name="T90" fmla="*/ 152 w 186"/>
              <a:gd name="T91" fmla="*/ 76 h 185"/>
              <a:gd name="T92" fmla="*/ 143 w 186"/>
              <a:gd name="T93" fmla="*/ 118 h 185"/>
              <a:gd name="T94" fmla="*/ 152 w 186"/>
              <a:gd name="T95" fmla="*/ 135 h 185"/>
              <a:gd name="T96" fmla="*/ 34 w 186"/>
              <a:gd name="T97" fmla="*/ 152 h 185"/>
              <a:gd name="T98" fmla="*/ 152 w 186"/>
              <a:gd name="T99" fmla="*/ 3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6" h="185">
                <a:moveTo>
                  <a:pt x="93" y="101"/>
                </a:moveTo>
                <a:cubicBezTo>
                  <a:pt x="98" y="101"/>
                  <a:pt x="101" y="97"/>
                  <a:pt x="101" y="92"/>
                </a:cubicBezTo>
                <a:cubicBezTo>
                  <a:pt x="101" y="88"/>
                  <a:pt x="98" y="84"/>
                  <a:pt x="93" y="84"/>
                </a:cubicBezTo>
                <a:cubicBezTo>
                  <a:pt x="88" y="84"/>
                  <a:pt x="84" y="88"/>
                  <a:pt x="84" y="92"/>
                </a:cubicBezTo>
                <a:cubicBezTo>
                  <a:pt x="84" y="97"/>
                  <a:pt x="88" y="101"/>
                  <a:pt x="93" y="101"/>
                </a:cubicBezTo>
                <a:close/>
                <a:moveTo>
                  <a:pt x="169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8"/>
                  <a:pt x="8" y="185"/>
                  <a:pt x="17" y="185"/>
                </a:cubicBezTo>
                <a:cubicBezTo>
                  <a:pt x="169" y="185"/>
                  <a:pt x="169" y="185"/>
                  <a:pt x="169" y="185"/>
                </a:cubicBezTo>
                <a:cubicBezTo>
                  <a:pt x="178" y="185"/>
                  <a:pt x="186" y="178"/>
                  <a:pt x="186" y="168"/>
                </a:cubicBezTo>
                <a:cubicBezTo>
                  <a:pt x="186" y="17"/>
                  <a:pt x="186" y="17"/>
                  <a:pt x="186" y="17"/>
                </a:cubicBezTo>
                <a:cubicBezTo>
                  <a:pt x="186" y="7"/>
                  <a:pt x="178" y="0"/>
                  <a:pt x="169" y="0"/>
                </a:cubicBezTo>
                <a:close/>
                <a:moveTo>
                  <a:pt x="177" y="168"/>
                </a:moveTo>
                <a:cubicBezTo>
                  <a:pt x="177" y="173"/>
                  <a:pt x="173" y="177"/>
                  <a:pt x="169" y="177"/>
                </a:cubicBezTo>
                <a:cubicBezTo>
                  <a:pt x="17" y="177"/>
                  <a:pt x="17" y="177"/>
                  <a:pt x="17" y="177"/>
                </a:cubicBezTo>
                <a:cubicBezTo>
                  <a:pt x="12" y="177"/>
                  <a:pt x="8" y="173"/>
                  <a:pt x="8" y="168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12" y="8"/>
                  <a:pt x="17" y="8"/>
                </a:cubicBezTo>
                <a:cubicBezTo>
                  <a:pt x="169" y="8"/>
                  <a:pt x="169" y="8"/>
                  <a:pt x="169" y="8"/>
                </a:cubicBezTo>
                <a:cubicBezTo>
                  <a:pt x="173" y="8"/>
                  <a:pt x="177" y="12"/>
                  <a:pt x="177" y="17"/>
                </a:cubicBezTo>
                <a:lnTo>
                  <a:pt x="177" y="168"/>
                </a:lnTo>
                <a:close/>
                <a:moveTo>
                  <a:pt x="69" y="116"/>
                </a:moveTo>
                <a:cubicBezTo>
                  <a:pt x="69" y="116"/>
                  <a:pt x="69" y="116"/>
                  <a:pt x="69" y="116"/>
                </a:cubicBezTo>
                <a:cubicBezTo>
                  <a:pt x="75" y="122"/>
                  <a:pt x="84" y="126"/>
                  <a:pt x="93" y="126"/>
                </a:cubicBezTo>
                <a:cubicBezTo>
                  <a:pt x="102" y="126"/>
                  <a:pt x="111" y="122"/>
                  <a:pt x="117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23" y="110"/>
                  <a:pt x="127" y="102"/>
                  <a:pt x="127" y="92"/>
                </a:cubicBezTo>
                <a:cubicBezTo>
                  <a:pt x="127" y="74"/>
                  <a:pt x="111" y="59"/>
                  <a:pt x="93" y="59"/>
                </a:cubicBezTo>
                <a:cubicBezTo>
                  <a:pt x="74" y="59"/>
                  <a:pt x="59" y="74"/>
                  <a:pt x="59" y="92"/>
                </a:cubicBezTo>
                <a:cubicBezTo>
                  <a:pt x="59" y="102"/>
                  <a:pt x="63" y="110"/>
                  <a:pt x="69" y="116"/>
                </a:cubicBezTo>
                <a:cubicBezTo>
                  <a:pt x="69" y="116"/>
                  <a:pt x="69" y="116"/>
                  <a:pt x="69" y="116"/>
                </a:cubicBezTo>
                <a:close/>
                <a:moveTo>
                  <a:pt x="72" y="88"/>
                </a:moveTo>
                <a:cubicBezTo>
                  <a:pt x="68" y="88"/>
                  <a:pt x="68" y="88"/>
                  <a:pt x="68" y="88"/>
                </a:cubicBezTo>
                <a:cubicBezTo>
                  <a:pt x="69" y="84"/>
                  <a:pt x="70" y="81"/>
                  <a:pt x="72" y="78"/>
                </a:cubicBezTo>
                <a:cubicBezTo>
                  <a:pt x="75" y="81"/>
                  <a:pt x="75" y="81"/>
                  <a:pt x="75" y="81"/>
                </a:cubicBezTo>
                <a:cubicBezTo>
                  <a:pt x="77" y="82"/>
                  <a:pt x="79" y="82"/>
                  <a:pt x="81" y="81"/>
                </a:cubicBezTo>
                <a:cubicBezTo>
                  <a:pt x="83" y="79"/>
                  <a:pt x="83" y="76"/>
                  <a:pt x="81" y="75"/>
                </a:cubicBezTo>
                <a:cubicBezTo>
                  <a:pt x="78" y="72"/>
                  <a:pt x="78" y="72"/>
                  <a:pt x="78" y="72"/>
                </a:cubicBezTo>
                <a:cubicBezTo>
                  <a:pt x="81" y="70"/>
                  <a:pt x="85" y="68"/>
                  <a:pt x="89" y="68"/>
                </a:cubicBezTo>
                <a:cubicBezTo>
                  <a:pt x="89" y="71"/>
                  <a:pt x="89" y="71"/>
                  <a:pt x="89" y="71"/>
                </a:cubicBezTo>
                <a:cubicBezTo>
                  <a:pt x="89" y="74"/>
                  <a:pt x="91" y="76"/>
                  <a:pt x="93" y="76"/>
                </a:cubicBezTo>
                <a:cubicBezTo>
                  <a:pt x="95" y="76"/>
                  <a:pt x="97" y="74"/>
                  <a:pt x="97" y="71"/>
                </a:cubicBezTo>
                <a:cubicBezTo>
                  <a:pt x="97" y="68"/>
                  <a:pt x="97" y="68"/>
                  <a:pt x="97" y="68"/>
                </a:cubicBezTo>
                <a:cubicBezTo>
                  <a:pt x="101" y="68"/>
                  <a:pt x="104" y="70"/>
                  <a:pt x="107" y="72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103" y="76"/>
                  <a:pt x="103" y="79"/>
                  <a:pt x="105" y="81"/>
                </a:cubicBezTo>
                <a:cubicBezTo>
                  <a:pt x="106" y="82"/>
                  <a:pt x="109" y="82"/>
                  <a:pt x="111" y="81"/>
                </a:cubicBezTo>
                <a:cubicBezTo>
                  <a:pt x="113" y="78"/>
                  <a:pt x="113" y="78"/>
                  <a:pt x="113" y="78"/>
                </a:cubicBezTo>
                <a:cubicBezTo>
                  <a:pt x="116" y="81"/>
                  <a:pt x="117" y="84"/>
                  <a:pt x="118" y="88"/>
                </a:cubicBezTo>
                <a:cubicBezTo>
                  <a:pt x="114" y="88"/>
                  <a:pt x="114" y="88"/>
                  <a:pt x="114" y="88"/>
                </a:cubicBezTo>
                <a:cubicBezTo>
                  <a:pt x="112" y="88"/>
                  <a:pt x="110" y="90"/>
                  <a:pt x="110" y="92"/>
                </a:cubicBezTo>
                <a:cubicBezTo>
                  <a:pt x="110" y="95"/>
                  <a:pt x="112" y="97"/>
                  <a:pt x="114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7" y="101"/>
                  <a:pt x="116" y="104"/>
                  <a:pt x="113" y="107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09" y="103"/>
                  <a:pt x="106" y="103"/>
                  <a:pt x="105" y="104"/>
                </a:cubicBezTo>
                <a:cubicBezTo>
                  <a:pt x="103" y="106"/>
                  <a:pt x="103" y="109"/>
                  <a:pt x="105" y="110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4" y="115"/>
                  <a:pt x="101" y="117"/>
                  <a:pt x="97" y="117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97" y="111"/>
                  <a:pt x="95" y="109"/>
                  <a:pt x="93" y="109"/>
                </a:cubicBezTo>
                <a:cubicBezTo>
                  <a:pt x="91" y="109"/>
                  <a:pt x="89" y="111"/>
                  <a:pt x="89" y="114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85" y="117"/>
                  <a:pt x="81" y="115"/>
                  <a:pt x="78" y="113"/>
                </a:cubicBezTo>
                <a:cubicBezTo>
                  <a:pt x="81" y="110"/>
                  <a:pt x="81" y="110"/>
                  <a:pt x="81" y="110"/>
                </a:cubicBezTo>
                <a:cubicBezTo>
                  <a:pt x="83" y="109"/>
                  <a:pt x="83" y="106"/>
                  <a:pt x="81" y="104"/>
                </a:cubicBezTo>
                <a:cubicBezTo>
                  <a:pt x="79" y="103"/>
                  <a:pt x="77" y="103"/>
                  <a:pt x="75" y="104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0" y="104"/>
                  <a:pt x="69" y="101"/>
                  <a:pt x="68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4" y="97"/>
                  <a:pt x="76" y="95"/>
                  <a:pt x="76" y="92"/>
                </a:cubicBezTo>
                <a:cubicBezTo>
                  <a:pt x="76" y="90"/>
                  <a:pt x="74" y="88"/>
                  <a:pt x="72" y="88"/>
                </a:cubicBezTo>
                <a:close/>
                <a:moveTo>
                  <a:pt x="160" y="50"/>
                </a:moveTo>
                <a:cubicBezTo>
                  <a:pt x="160" y="25"/>
                  <a:pt x="160" y="25"/>
                  <a:pt x="160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160" y="135"/>
                  <a:pt x="160" y="135"/>
                  <a:pt x="160" y="135"/>
                </a:cubicBezTo>
                <a:cubicBezTo>
                  <a:pt x="165" y="135"/>
                  <a:pt x="169" y="131"/>
                  <a:pt x="169" y="126"/>
                </a:cubicBezTo>
                <a:cubicBezTo>
                  <a:pt x="169" y="118"/>
                  <a:pt x="169" y="118"/>
                  <a:pt x="169" y="118"/>
                </a:cubicBezTo>
                <a:cubicBezTo>
                  <a:pt x="169" y="113"/>
                  <a:pt x="165" y="109"/>
                  <a:pt x="160" y="109"/>
                </a:cubicBezTo>
                <a:cubicBezTo>
                  <a:pt x="160" y="76"/>
                  <a:pt x="160" y="76"/>
                  <a:pt x="160" y="76"/>
                </a:cubicBezTo>
                <a:cubicBezTo>
                  <a:pt x="165" y="76"/>
                  <a:pt x="169" y="72"/>
                  <a:pt x="169" y="67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4"/>
                  <a:pt x="165" y="50"/>
                  <a:pt x="160" y="50"/>
                </a:cubicBezTo>
                <a:close/>
                <a:moveTo>
                  <a:pt x="152" y="50"/>
                </a:moveTo>
                <a:cubicBezTo>
                  <a:pt x="147" y="50"/>
                  <a:pt x="143" y="54"/>
                  <a:pt x="143" y="59"/>
                </a:cubicBezTo>
                <a:cubicBezTo>
                  <a:pt x="143" y="67"/>
                  <a:pt x="143" y="67"/>
                  <a:pt x="143" y="67"/>
                </a:cubicBezTo>
                <a:cubicBezTo>
                  <a:pt x="143" y="72"/>
                  <a:pt x="147" y="76"/>
                  <a:pt x="152" y="76"/>
                </a:cubicBezTo>
                <a:cubicBezTo>
                  <a:pt x="152" y="109"/>
                  <a:pt x="152" y="109"/>
                  <a:pt x="152" y="109"/>
                </a:cubicBezTo>
                <a:cubicBezTo>
                  <a:pt x="147" y="109"/>
                  <a:pt x="143" y="113"/>
                  <a:pt x="143" y="118"/>
                </a:cubicBezTo>
                <a:cubicBezTo>
                  <a:pt x="143" y="126"/>
                  <a:pt x="143" y="126"/>
                  <a:pt x="143" y="126"/>
                </a:cubicBezTo>
                <a:cubicBezTo>
                  <a:pt x="143" y="131"/>
                  <a:pt x="147" y="135"/>
                  <a:pt x="152" y="135"/>
                </a:cubicBezTo>
                <a:cubicBezTo>
                  <a:pt x="152" y="152"/>
                  <a:pt x="152" y="152"/>
                  <a:pt x="152" y="152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4" y="33"/>
                  <a:pt x="34" y="33"/>
                  <a:pt x="34" y="33"/>
                </a:cubicBezTo>
                <a:cubicBezTo>
                  <a:pt x="152" y="33"/>
                  <a:pt x="152" y="33"/>
                  <a:pt x="152" y="33"/>
                </a:cubicBezTo>
                <a:lnTo>
                  <a:pt x="152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1" name="Freeform 409"/>
          <p:cNvSpPr>
            <a:spLocks noEditPoints="1"/>
          </p:cNvSpPr>
          <p:nvPr/>
        </p:nvSpPr>
        <p:spPr bwMode="auto">
          <a:xfrm>
            <a:off x="4022767" y="912806"/>
            <a:ext cx="292751" cy="206945"/>
          </a:xfrm>
          <a:custGeom>
            <a:avLst/>
            <a:gdLst>
              <a:gd name="T0" fmla="*/ 187 w 191"/>
              <a:gd name="T1" fmla="*/ 39 h 135"/>
              <a:gd name="T2" fmla="*/ 153 w 191"/>
              <a:gd name="T3" fmla="*/ 18 h 135"/>
              <a:gd name="T4" fmla="*/ 160 w 191"/>
              <a:gd name="T5" fmla="*/ 29 h 135"/>
              <a:gd name="T6" fmla="*/ 179 w 191"/>
              <a:gd name="T7" fmla="*/ 42 h 135"/>
              <a:gd name="T8" fmla="*/ 177 w 191"/>
              <a:gd name="T9" fmla="*/ 53 h 135"/>
              <a:gd name="T10" fmla="*/ 162 w 191"/>
              <a:gd name="T11" fmla="*/ 68 h 135"/>
              <a:gd name="T12" fmla="*/ 162 w 191"/>
              <a:gd name="T13" fmla="*/ 67 h 135"/>
              <a:gd name="T14" fmla="*/ 95 w 191"/>
              <a:gd name="T15" fmla="*/ 0 h 135"/>
              <a:gd name="T16" fmla="*/ 27 w 191"/>
              <a:gd name="T17" fmla="*/ 67 h 135"/>
              <a:gd name="T18" fmla="*/ 35 w 191"/>
              <a:gd name="T19" fmla="*/ 99 h 135"/>
              <a:gd name="T20" fmla="*/ 11 w 191"/>
              <a:gd name="T21" fmla="*/ 84 h 135"/>
              <a:gd name="T22" fmla="*/ 13 w 191"/>
              <a:gd name="T23" fmla="*/ 73 h 135"/>
              <a:gd name="T24" fmla="*/ 19 w 191"/>
              <a:gd name="T25" fmla="*/ 65 h 135"/>
              <a:gd name="T26" fmla="*/ 20 w 191"/>
              <a:gd name="T27" fmla="*/ 53 h 135"/>
              <a:gd name="T28" fmla="*/ 3 w 191"/>
              <a:gd name="T29" fmla="*/ 87 h 135"/>
              <a:gd name="T30" fmla="*/ 41 w 191"/>
              <a:gd name="T31" fmla="*/ 108 h 135"/>
              <a:gd name="T32" fmla="*/ 95 w 191"/>
              <a:gd name="T33" fmla="*/ 135 h 135"/>
              <a:gd name="T34" fmla="*/ 161 w 191"/>
              <a:gd name="T35" fmla="*/ 79 h 135"/>
              <a:gd name="T36" fmla="*/ 187 w 191"/>
              <a:gd name="T37" fmla="*/ 39 h 135"/>
              <a:gd name="T38" fmla="*/ 95 w 191"/>
              <a:gd name="T39" fmla="*/ 126 h 135"/>
              <a:gd name="T40" fmla="*/ 53 w 191"/>
              <a:gd name="T41" fmla="*/ 109 h 135"/>
              <a:gd name="T42" fmla="*/ 58 w 191"/>
              <a:gd name="T43" fmla="*/ 109 h 135"/>
              <a:gd name="T44" fmla="*/ 106 w 191"/>
              <a:gd name="T45" fmla="*/ 103 h 135"/>
              <a:gd name="T46" fmla="*/ 151 w 191"/>
              <a:gd name="T47" fmla="*/ 86 h 135"/>
              <a:gd name="T48" fmla="*/ 95 w 191"/>
              <a:gd name="T49" fmla="*/ 126 h 135"/>
              <a:gd name="T50" fmla="*/ 153 w 191"/>
              <a:gd name="T51" fmla="*/ 74 h 135"/>
              <a:gd name="T52" fmla="*/ 104 w 191"/>
              <a:gd name="T53" fmla="*/ 95 h 135"/>
              <a:gd name="T54" fmla="*/ 58 w 191"/>
              <a:gd name="T55" fmla="*/ 101 h 135"/>
              <a:gd name="T56" fmla="*/ 46 w 191"/>
              <a:gd name="T57" fmla="*/ 100 h 135"/>
              <a:gd name="T58" fmla="*/ 36 w 191"/>
              <a:gd name="T59" fmla="*/ 67 h 135"/>
              <a:gd name="T60" fmla="*/ 95 w 191"/>
              <a:gd name="T61" fmla="*/ 8 h 135"/>
              <a:gd name="T62" fmla="*/ 154 w 191"/>
              <a:gd name="T63" fmla="*/ 67 h 135"/>
              <a:gd name="T64" fmla="*/ 153 w 191"/>
              <a:gd name="T6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1" h="135">
                <a:moveTo>
                  <a:pt x="187" y="39"/>
                </a:moveTo>
                <a:cubicBezTo>
                  <a:pt x="184" y="29"/>
                  <a:pt x="171" y="21"/>
                  <a:pt x="153" y="18"/>
                </a:cubicBezTo>
                <a:cubicBezTo>
                  <a:pt x="156" y="22"/>
                  <a:pt x="158" y="25"/>
                  <a:pt x="160" y="29"/>
                </a:cubicBezTo>
                <a:cubicBezTo>
                  <a:pt x="170" y="32"/>
                  <a:pt x="177" y="36"/>
                  <a:pt x="179" y="42"/>
                </a:cubicBezTo>
                <a:cubicBezTo>
                  <a:pt x="180" y="45"/>
                  <a:pt x="179" y="49"/>
                  <a:pt x="177" y="53"/>
                </a:cubicBezTo>
                <a:cubicBezTo>
                  <a:pt x="174" y="58"/>
                  <a:pt x="169" y="63"/>
                  <a:pt x="162" y="68"/>
                </a:cubicBezTo>
                <a:cubicBezTo>
                  <a:pt x="162" y="68"/>
                  <a:pt x="162" y="68"/>
                  <a:pt x="162" y="67"/>
                </a:cubicBezTo>
                <a:cubicBezTo>
                  <a:pt x="162" y="30"/>
                  <a:pt x="132" y="0"/>
                  <a:pt x="95" y="0"/>
                </a:cubicBezTo>
                <a:cubicBezTo>
                  <a:pt x="58" y="0"/>
                  <a:pt x="27" y="30"/>
                  <a:pt x="27" y="67"/>
                </a:cubicBezTo>
                <a:cubicBezTo>
                  <a:pt x="27" y="79"/>
                  <a:pt x="30" y="89"/>
                  <a:pt x="35" y="99"/>
                </a:cubicBezTo>
                <a:cubicBezTo>
                  <a:pt x="22" y="96"/>
                  <a:pt x="13" y="91"/>
                  <a:pt x="11" y="84"/>
                </a:cubicBezTo>
                <a:cubicBezTo>
                  <a:pt x="10" y="81"/>
                  <a:pt x="11" y="77"/>
                  <a:pt x="13" y="73"/>
                </a:cubicBezTo>
                <a:cubicBezTo>
                  <a:pt x="15" y="71"/>
                  <a:pt x="17" y="68"/>
                  <a:pt x="19" y="65"/>
                </a:cubicBezTo>
                <a:cubicBezTo>
                  <a:pt x="19" y="61"/>
                  <a:pt x="20" y="57"/>
                  <a:pt x="20" y="53"/>
                </a:cubicBezTo>
                <a:cubicBezTo>
                  <a:pt x="7" y="64"/>
                  <a:pt x="0" y="76"/>
                  <a:pt x="3" y="87"/>
                </a:cubicBezTo>
                <a:cubicBezTo>
                  <a:pt x="6" y="98"/>
                  <a:pt x="21" y="106"/>
                  <a:pt x="41" y="108"/>
                </a:cubicBezTo>
                <a:cubicBezTo>
                  <a:pt x="54" y="124"/>
                  <a:pt x="73" y="135"/>
                  <a:pt x="95" y="135"/>
                </a:cubicBezTo>
                <a:cubicBezTo>
                  <a:pt x="128" y="135"/>
                  <a:pt x="155" y="111"/>
                  <a:pt x="161" y="79"/>
                </a:cubicBezTo>
                <a:cubicBezTo>
                  <a:pt x="180" y="67"/>
                  <a:pt x="191" y="52"/>
                  <a:pt x="187" y="39"/>
                </a:cubicBezTo>
                <a:close/>
                <a:moveTo>
                  <a:pt x="95" y="126"/>
                </a:moveTo>
                <a:cubicBezTo>
                  <a:pt x="79" y="126"/>
                  <a:pt x="64" y="120"/>
                  <a:pt x="53" y="109"/>
                </a:cubicBezTo>
                <a:cubicBezTo>
                  <a:pt x="55" y="109"/>
                  <a:pt x="56" y="109"/>
                  <a:pt x="58" y="109"/>
                </a:cubicBezTo>
                <a:cubicBezTo>
                  <a:pt x="72" y="109"/>
                  <a:pt x="89" y="107"/>
                  <a:pt x="106" y="103"/>
                </a:cubicBezTo>
                <a:cubicBezTo>
                  <a:pt x="123" y="99"/>
                  <a:pt x="138" y="93"/>
                  <a:pt x="151" y="86"/>
                </a:cubicBezTo>
                <a:cubicBezTo>
                  <a:pt x="143" y="109"/>
                  <a:pt x="121" y="126"/>
                  <a:pt x="95" y="126"/>
                </a:cubicBezTo>
                <a:close/>
                <a:moveTo>
                  <a:pt x="153" y="74"/>
                </a:moveTo>
                <a:cubicBezTo>
                  <a:pt x="141" y="82"/>
                  <a:pt x="124" y="90"/>
                  <a:pt x="104" y="95"/>
                </a:cubicBezTo>
                <a:cubicBezTo>
                  <a:pt x="88" y="99"/>
                  <a:pt x="72" y="101"/>
                  <a:pt x="58" y="101"/>
                </a:cubicBezTo>
                <a:cubicBezTo>
                  <a:pt x="54" y="101"/>
                  <a:pt x="50" y="101"/>
                  <a:pt x="46" y="100"/>
                </a:cubicBezTo>
                <a:cubicBezTo>
                  <a:pt x="40" y="91"/>
                  <a:pt x="36" y="80"/>
                  <a:pt x="36" y="67"/>
                </a:cubicBezTo>
                <a:cubicBezTo>
                  <a:pt x="36" y="35"/>
                  <a:pt x="62" y="8"/>
                  <a:pt x="95" y="8"/>
                </a:cubicBezTo>
                <a:cubicBezTo>
                  <a:pt x="127" y="8"/>
                  <a:pt x="154" y="35"/>
                  <a:pt x="154" y="67"/>
                </a:cubicBezTo>
                <a:cubicBezTo>
                  <a:pt x="154" y="70"/>
                  <a:pt x="154" y="72"/>
                  <a:pt x="153" y="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5" name="Freeform 226"/>
          <p:cNvSpPr>
            <a:spLocks noEditPoints="1"/>
          </p:cNvSpPr>
          <p:nvPr/>
        </p:nvSpPr>
        <p:spPr bwMode="auto">
          <a:xfrm>
            <a:off x="3244000" y="3481737"/>
            <a:ext cx="288066" cy="260024"/>
          </a:xfrm>
          <a:custGeom>
            <a:avLst/>
            <a:gdLst>
              <a:gd name="T0" fmla="*/ 169 w 186"/>
              <a:gd name="T1" fmla="*/ 59 h 168"/>
              <a:gd name="T2" fmla="*/ 169 w 186"/>
              <a:gd name="T3" fmla="*/ 12 h 168"/>
              <a:gd name="T4" fmla="*/ 156 w 186"/>
              <a:gd name="T5" fmla="*/ 0 h 168"/>
              <a:gd name="T6" fmla="*/ 144 w 186"/>
              <a:gd name="T7" fmla="*/ 12 h 168"/>
              <a:gd name="T8" fmla="*/ 144 w 186"/>
              <a:gd name="T9" fmla="*/ 16 h 168"/>
              <a:gd name="T10" fmla="*/ 21 w 186"/>
              <a:gd name="T11" fmla="*/ 55 h 168"/>
              <a:gd name="T12" fmla="*/ 17 w 186"/>
              <a:gd name="T13" fmla="*/ 54 h 168"/>
              <a:gd name="T14" fmla="*/ 9 w 186"/>
              <a:gd name="T15" fmla="*/ 54 h 168"/>
              <a:gd name="T16" fmla="*/ 0 w 186"/>
              <a:gd name="T17" fmla="*/ 63 h 168"/>
              <a:gd name="T18" fmla="*/ 0 w 186"/>
              <a:gd name="T19" fmla="*/ 105 h 168"/>
              <a:gd name="T20" fmla="*/ 9 w 186"/>
              <a:gd name="T21" fmla="*/ 113 h 168"/>
              <a:gd name="T22" fmla="*/ 17 w 186"/>
              <a:gd name="T23" fmla="*/ 113 h 168"/>
              <a:gd name="T24" fmla="*/ 21 w 186"/>
              <a:gd name="T25" fmla="*/ 113 h 168"/>
              <a:gd name="T26" fmla="*/ 41 w 186"/>
              <a:gd name="T27" fmla="*/ 119 h 168"/>
              <a:gd name="T28" fmla="*/ 39 w 186"/>
              <a:gd name="T29" fmla="*/ 124 h 168"/>
              <a:gd name="T30" fmla="*/ 50 w 186"/>
              <a:gd name="T31" fmla="*/ 145 h 168"/>
              <a:gd name="T32" fmla="*/ 94 w 186"/>
              <a:gd name="T33" fmla="*/ 159 h 168"/>
              <a:gd name="T34" fmla="*/ 116 w 186"/>
              <a:gd name="T35" fmla="*/ 148 h 168"/>
              <a:gd name="T36" fmla="*/ 117 w 186"/>
              <a:gd name="T37" fmla="*/ 144 h 168"/>
              <a:gd name="T38" fmla="*/ 144 w 186"/>
              <a:gd name="T39" fmla="*/ 152 h 168"/>
              <a:gd name="T40" fmla="*/ 144 w 186"/>
              <a:gd name="T41" fmla="*/ 156 h 168"/>
              <a:gd name="T42" fmla="*/ 156 w 186"/>
              <a:gd name="T43" fmla="*/ 168 h 168"/>
              <a:gd name="T44" fmla="*/ 169 w 186"/>
              <a:gd name="T45" fmla="*/ 156 h 168"/>
              <a:gd name="T46" fmla="*/ 169 w 186"/>
              <a:gd name="T47" fmla="*/ 109 h 168"/>
              <a:gd name="T48" fmla="*/ 186 w 186"/>
              <a:gd name="T49" fmla="*/ 92 h 168"/>
              <a:gd name="T50" fmla="*/ 186 w 186"/>
              <a:gd name="T51" fmla="*/ 76 h 168"/>
              <a:gd name="T52" fmla="*/ 169 w 186"/>
              <a:gd name="T53" fmla="*/ 59 h 168"/>
              <a:gd name="T54" fmla="*/ 17 w 186"/>
              <a:gd name="T55" fmla="*/ 105 h 168"/>
              <a:gd name="T56" fmla="*/ 9 w 186"/>
              <a:gd name="T57" fmla="*/ 105 h 168"/>
              <a:gd name="T58" fmla="*/ 9 w 186"/>
              <a:gd name="T59" fmla="*/ 63 h 168"/>
              <a:gd name="T60" fmla="*/ 17 w 186"/>
              <a:gd name="T61" fmla="*/ 63 h 168"/>
              <a:gd name="T62" fmla="*/ 17 w 186"/>
              <a:gd name="T63" fmla="*/ 105 h 168"/>
              <a:gd name="T64" fmla="*/ 108 w 186"/>
              <a:gd name="T65" fmla="*/ 146 h 168"/>
              <a:gd name="T66" fmla="*/ 97 w 186"/>
              <a:gd name="T67" fmla="*/ 151 h 168"/>
              <a:gd name="T68" fmla="*/ 53 w 186"/>
              <a:gd name="T69" fmla="*/ 137 h 168"/>
              <a:gd name="T70" fmla="*/ 47 w 186"/>
              <a:gd name="T71" fmla="*/ 127 h 168"/>
              <a:gd name="T72" fmla="*/ 49 w 186"/>
              <a:gd name="T73" fmla="*/ 122 h 168"/>
              <a:gd name="T74" fmla="*/ 109 w 186"/>
              <a:gd name="T75" fmla="*/ 141 h 168"/>
              <a:gd name="T76" fmla="*/ 108 w 186"/>
              <a:gd name="T77" fmla="*/ 146 h 168"/>
              <a:gd name="T78" fmla="*/ 144 w 186"/>
              <a:gd name="T79" fmla="*/ 143 h 168"/>
              <a:gd name="T80" fmla="*/ 26 w 186"/>
              <a:gd name="T81" fmla="*/ 105 h 168"/>
              <a:gd name="T82" fmla="*/ 26 w 186"/>
              <a:gd name="T83" fmla="*/ 105 h 168"/>
              <a:gd name="T84" fmla="*/ 26 w 186"/>
              <a:gd name="T85" fmla="*/ 63 h 168"/>
              <a:gd name="T86" fmla="*/ 26 w 186"/>
              <a:gd name="T87" fmla="*/ 63 h 168"/>
              <a:gd name="T88" fmla="*/ 144 w 186"/>
              <a:gd name="T89" fmla="*/ 25 h 168"/>
              <a:gd name="T90" fmla="*/ 144 w 186"/>
              <a:gd name="T91" fmla="*/ 143 h 168"/>
              <a:gd name="T92" fmla="*/ 161 w 186"/>
              <a:gd name="T93" fmla="*/ 156 h 168"/>
              <a:gd name="T94" fmla="*/ 156 w 186"/>
              <a:gd name="T95" fmla="*/ 160 h 168"/>
              <a:gd name="T96" fmla="*/ 152 w 186"/>
              <a:gd name="T97" fmla="*/ 156 h 168"/>
              <a:gd name="T98" fmla="*/ 152 w 186"/>
              <a:gd name="T99" fmla="*/ 12 h 168"/>
              <a:gd name="T100" fmla="*/ 156 w 186"/>
              <a:gd name="T101" fmla="*/ 8 h 168"/>
              <a:gd name="T102" fmla="*/ 161 w 186"/>
              <a:gd name="T103" fmla="*/ 12 h 168"/>
              <a:gd name="T104" fmla="*/ 161 w 186"/>
              <a:gd name="T105" fmla="*/ 156 h 168"/>
              <a:gd name="T106" fmla="*/ 177 w 186"/>
              <a:gd name="T107" fmla="*/ 92 h 168"/>
              <a:gd name="T108" fmla="*/ 169 w 186"/>
              <a:gd name="T109" fmla="*/ 101 h 168"/>
              <a:gd name="T110" fmla="*/ 169 w 186"/>
              <a:gd name="T111" fmla="*/ 67 h 168"/>
              <a:gd name="T112" fmla="*/ 177 w 186"/>
              <a:gd name="T113" fmla="*/ 76 h 168"/>
              <a:gd name="T114" fmla="*/ 177 w 186"/>
              <a:gd name="T115" fmla="*/ 92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6" h="168">
                <a:moveTo>
                  <a:pt x="169" y="59"/>
                </a:moveTo>
                <a:cubicBezTo>
                  <a:pt x="169" y="12"/>
                  <a:pt x="169" y="12"/>
                  <a:pt x="169" y="12"/>
                </a:cubicBezTo>
                <a:cubicBezTo>
                  <a:pt x="169" y="5"/>
                  <a:pt x="163" y="0"/>
                  <a:pt x="156" y="0"/>
                </a:cubicBezTo>
                <a:cubicBezTo>
                  <a:pt x="149" y="0"/>
                  <a:pt x="144" y="5"/>
                  <a:pt x="144" y="12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21" y="55"/>
                  <a:pt x="21" y="55"/>
                  <a:pt x="21" y="55"/>
                </a:cubicBezTo>
                <a:cubicBezTo>
                  <a:pt x="20" y="55"/>
                  <a:pt x="19" y="54"/>
                  <a:pt x="1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4" y="54"/>
                  <a:pt x="0" y="58"/>
                  <a:pt x="0" y="63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0"/>
                  <a:pt x="4" y="113"/>
                  <a:pt x="9" y="113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9" y="113"/>
                  <a:pt x="20" y="113"/>
                  <a:pt x="21" y="113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36" y="133"/>
                  <a:pt x="41" y="142"/>
                  <a:pt x="50" y="145"/>
                </a:cubicBezTo>
                <a:cubicBezTo>
                  <a:pt x="94" y="159"/>
                  <a:pt x="94" y="159"/>
                  <a:pt x="94" y="159"/>
                </a:cubicBezTo>
                <a:cubicBezTo>
                  <a:pt x="103" y="162"/>
                  <a:pt x="113" y="157"/>
                  <a:pt x="116" y="148"/>
                </a:cubicBezTo>
                <a:cubicBezTo>
                  <a:pt x="117" y="144"/>
                  <a:pt x="117" y="144"/>
                  <a:pt x="117" y="144"/>
                </a:cubicBezTo>
                <a:cubicBezTo>
                  <a:pt x="144" y="152"/>
                  <a:pt x="144" y="152"/>
                  <a:pt x="144" y="152"/>
                </a:cubicBezTo>
                <a:cubicBezTo>
                  <a:pt x="144" y="156"/>
                  <a:pt x="144" y="156"/>
                  <a:pt x="144" y="156"/>
                </a:cubicBezTo>
                <a:cubicBezTo>
                  <a:pt x="144" y="163"/>
                  <a:pt x="149" y="168"/>
                  <a:pt x="156" y="168"/>
                </a:cubicBezTo>
                <a:cubicBezTo>
                  <a:pt x="163" y="168"/>
                  <a:pt x="169" y="163"/>
                  <a:pt x="169" y="156"/>
                </a:cubicBezTo>
                <a:cubicBezTo>
                  <a:pt x="169" y="109"/>
                  <a:pt x="169" y="109"/>
                  <a:pt x="169" y="109"/>
                </a:cubicBezTo>
                <a:cubicBezTo>
                  <a:pt x="178" y="109"/>
                  <a:pt x="186" y="102"/>
                  <a:pt x="186" y="92"/>
                </a:cubicBezTo>
                <a:cubicBezTo>
                  <a:pt x="186" y="76"/>
                  <a:pt x="186" y="76"/>
                  <a:pt x="186" y="76"/>
                </a:cubicBezTo>
                <a:cubicBezTo>
                  <a:pt x="186" y="66"/>
                  <a:pt x="178" y="59"/>
                  <a:pt x="169" y="59"/>
                </a:cubicBezTo>
                <a:close/>
                <a:moveTo>
                  <a:pt x="17" y="105"/>
                </a:moveTo>
                <a:cubicBezTo>
                  <a:pt x="9" y="105"/>
                  <a:pt x="9" y="105"/>
                  <a:pt x="9" y="105"/>
                </a:cubicBezTo>
                <a:cubicBezTo>
                  <a:pt x="9" y="63"/>
                  <a:pt x="9" y="63"/>
                  <a:pt x="9" y="63"/>
                </a:cubicBezTo>
                <a:cubicBezTo>
                  <a:pt x="17" y="63"/>
                  <a:pt x="17" y="63"/>
                  <a:pt x="17" y="63"/>
                </a:cubicBezTo>
                <a:lnTo>
                  <a:pt x="17" y="105"/>
                </a:lnTo>
                <a:close/>
                <a:moveTo>
                  <a:pt x="108" y="146"/>
                </a:moveTo>
                <a:cubicBezTo>
                  <a:pt x="106" y="150"/>
                  <a:pt x="101" y="153"/>
                  <a:pt x="97" y="151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48" y="136"/>
                  <a:pt x="46" y="131"/>
                  <a:pt x="47" y="127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109" y="141"/>
                  <a:pt x="109" y="141"/>
                  <a:pt x="109" y="141"/>
                </a:cubicBezTo>
                <a:lnTo>
                  <a:pt x="108" y="146"/>
                </a:lnTo>
                <a:close/>
                <a:moveTo>
                  <a:pt x="144" y="143"/>
                </a:moveTo>
                <a:cubicBezTo>
                  <a:pt x="26" y="105"/>
                  <a:pt x="26" y="105"/>
                  <a:pt x="26" y="105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144" y="25"/>
                  <a:pt x="144" y="25"/>
                  <a:pt x="144" y="25"/>
                </a:cubicBezTo>
                <a:lnTo>
                  <a:pt x="144" y="143"/>
                </a:lnTo>
                <a:close/>
                <a:moveTo>
                  <a:pt x="161" y="156"/>
                </a:moveTo>
                <a:cubicBezTo>
                  <a:pt x="161" y="158"/>
                  <a:pt x="159" y="160"/>
                  <a:pt x="156" y="160"/>
                </a:cubicBezTo>
                <a:cubicBezTo>
                  <a:pt x="154" y="160"/>
                  <a:pt x="152" y="158"/>
                  <a:pt x="152" y="156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10"/>
                  <a:pt x="154" y="8"/>
                  <a:pt x="156" y="8"/>
                </a:cubicBezTo>
                <a:cubicBezTo>
                  <a:pt x="159" y="8"/>
                  <a:pt x="161" y="10"/>
                  <a:pt x="161" y="12"/>
                </a:cubicBezTo>
                <a:lnTo>
                  <a:pt x="161" y="156"/>
                </a:lnTo>
                <a:close/>
                <a:moveTo>
                  <a:pt x="177" y="92"/>
                </a:moveTo>
                <a:cubicBezTo>
                  <a:pt x="177" y="97"/>
                  <a:pt x="174" y="101"/>
                  <a:pt x="169" y="101"/>
                </a:cubicBezTo>
                <a:cubicBezTo>
                  <a:pt x="169" y="67"/>
                  <a:pt x="169" y="67"/>
                  <a:pt x="169" y="67"/>
                </a:cubicBezTo>
                <a:cubicBezTo>
                  <a:pt x="174" y="67"/>
                  <a:pt x="177" y="71"/>
                  <a:pt x="177" y="76"/>
                </a:cubicBezTo>
                <a:lnTo>
                  <a:pt x="177" y="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sp>
        <p:nvSpPr>
          <p:cNvPr id="56" name="Freeform 513"/>
          <p:cNvSpPr>
            <a:spLocks noEditPoints="1"/>
          </p:cNvSpPr>
          <p:nvPr/>
        </p:nvSpPr>
        <p:spPr bwMode="auto">
          <a:xfrm>
            <a:off x="3137895" y="4126582"/>
            <a:ext cx="290643" cy="283083"/>
          </a:xfrm>
          <a:custGeom>
            <a:avLst/>
            <a:gdLst>
              <a:gd name="T0" fmla="*/ 0 w 190"/>
              <a:gd name="T1" fmla="*/ 185 h 185"/>
              <a:gd name="T2" fmla="*/ 77 w 190"/>
              <a:gd name="T3" fmla="*/ 153 h 185"/>
              <a:gd name="T4" fmla="*/ 15 w 190"/>
              <a:gd name="T5" fmla="*/ 170 h 185"/>
              <a:gd name="T6" fmla="*/ 38 w 190"/>
              <a:gd name="T7" fmla="*/ 143 h 185"/>
              <a:gd name="T8" fmla="*/ 15 w 190"/>
              <a:gd name="T9" fmla="*/ 170 h 185"/>
              <a:gd name="T10" fmla="*/ 118 w 190"/>
              <a:gd name="T11" fmla="*/ 97 h 185"/>
              <a:gd name="T12" fmla="*/ 109 w 190"/>
              <a:gd name="T13" fmla="*/ 97 h 185"/>
              <a:gd name="T14" fmla="*/ 184 w 190"/>
              <a:gd name="T15" fmla="*/ 1 h 185"/>
              <a:gd name="T16" fmla="*/ 88 w 190"/>
              <a:gd name="T17" fmla="*/ 38 h 185"/>
              <a:gd name="T18" fmla="*/ 10 w 190"/>
              <a:gd name="T19" fmla="*/ 91 h 185"/>
              <a:gd name="T20" fmla="*/ 52 w 190"/>
              <a:gd name="T21" fmla="*/ 133 h 185"/>
              <a:gd name="T22" fmla="*/ 82 w 190"/>
              <a:gd name="T23" fmla="*/ 143 h 185"/>
              <a:gd name="T24" fmla="*/ 117 w 190"/>
              <a:gd name="T25" fmla="*/ 127 h 185"/>
              <a:gd name="T26" fmla="*/ 184 w 190"/>
              <a:gd name="T27" fmla="*/ 1 h 185"/>
              <a:gd name="T28" fmla="*/ 98 w 190"/>
              <a:gd name="T29" fmla="*/ 155 h 185"/>
              <a:gd name="T30" fmla="*/ 82 w 190"/>
              <a:gd name="T31" fmla="*/ 134 h 185"/>
              <a:gd name="T32" fmla="*/ 75 w 190"/>
              <a:gd name="T33" fmla="*/ 135 h 185"/>
              <a:gd name="T34" fmla="*/ 50 w 190"/>
              <a:gd name="T35" fmla="*/ 105 h 185"/>
              <a:gd name="T36" fmla="*/ 30 w 190"/>
              <a:gd name="T37" fmla="*/ 87 h 185"/>
              <a:gd name="T38" fmla="*/ 61 w 190"/>
              <a:gd name="T39" fmla="*/ 75 h 185"/>
              <a:gd name="T40" fmla="*/ 109 w 190"/>
              <a:gd name="T41" fmla="*/ 125 h 185"/>
              <a:gd name="T42" fmla="*/ 134 w 190"/>
              <a:gd name="T43" fmla="*/ 99 h 185"/>
              <a:gd name="T44" fmla="*/ 67 w 190"/>
              <a:gd name="T45" fmla="*/ 70 h 185"/>
              <a:gd name="T46" fmla="*/ 94 w 190"/>
              <a:gd name="T47" fmla="*/ 44 h 185"/>
              <a:gd name="T48" fmla="*/ 141 w 190"/>
              <a:gd name="T49" fmla="*/ 91 h 185"/>
              <a:gd name="T50" fmla="*/ 84 w 190"/>
              <a:gd name="T51" fmla="*/ 72 h 185"/>
              <a:gd name="T52" fmla="*/ 92 w 190"/>
              <a:gd name="T53" fmla="*/ 72 h 185"/>
              <a:gd name="T54" fmla="*/ 139 w 190"/>
              <a:gd name="T55" fmla="*/ 59 h 185"/>
              <a:gd name="T56" fmla="*/ 139 w 190"/>
              <a:gd name="T57" fmla="*/ 34 h 185"/>
              <a:gd name="T58" fmla="*/ 139 w 190"/>
              <a:gd name="T59" fmla="*/ 59 h 185"/>
              <a:gd name="T60" fmla="*/ 143 w 190"/>
              <a:gd name="T61" fmla="*/ 46 h 185"/>
              <a:gd name="T62" fmla="*/ 135 w 190"/>
              <a:gd name="T63" fmla="*/ 46 h 185"/>
              <a:gd name="T64" fmla="*/ 101 w 190"/>
              <a:gd name="T65" fmla="*/ 88 h 185"/>
              <a:gd name="T66" fmla="*/ 101 w 190"/>
              <a:gd name="T67" fmla="*/ 80 h 185"/>
              <a:gd name="T68" fmla="*/ 101 w 190"/>
              <a:gd name="T69" fmla="*/ 8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0" h="185">
                <a:moveTo>
                  <a:pt x="32" y="104"/>
                </a:moveTo>
                <a:cubicBezTo>
                  <a:pt x="0" y="185"/>
                  <a:pt x="0" y="185"/>
                  <a:pt x="0" y="185"/>
                </a:cubicBezTo>
                <a:cubicBezTo>
                  <a:pt x="82" y="153"/>
                  <a:pt x="82" y="153"/>
                  <a:pt x="82" y="153"/>
                </a:cubicBezTo>
                <a:cubicBezTo>
                  <a:pt x="80" y="153"/>
                  <a:pt x="79" y="153"/>
                  <a:pt x="77" y="153"/>
                </a:cubicBezTo>
                <a:cubicBezTo>
                  <a:pt x="52" y="153"/>
                  <a:pt x="29" y="129"/>
                  <a:pt x="32" y="104"/>
                </a:cubicBezTo>
                <a:close/>
                <a:moveTo>
                  <a:pt x="15" y="170"/>
                </a:moveTo>
                <a:cubicBezTo>
                  <a:pt x="30" y="132"/>
                  <a:pt x="30" y="132"/>
                  <a:pt x="30" y="132"/>
                </a:cubicBezTo>
                <a:cubicBezTo>
                  <a:pt x="32" y="136"/>
                  <a:pt x="35" y="140"/>
                  <a:pt x="38" y="143"/>
                </a:cubicBezTo>
                <a:cubicBezTo>
                  <a:pt x="42" y="148"/>
                  <a:pt x="47" y="152"/>
                  <a:pt x="53" y="155"/>
                </a:cubicBezTo>
                <a:lnTo>
                  <a:pt x="15" y="170"/>
                </a:lnTo>
                <a:close/>
                <a:moveTo>
                  <a:pt x="113" y="101"/>
                </a:moveTo>
                <a:cubicBezTo>
                  <a:pt x="116" y="101"/>
                  <a:pt x="118" y="99"/>
                  <a:pt x="118" y="97"/>
                </a:cubicBezTo>
                <a:cubicBezTo>
                  <a:pt x="118" y="95"/>
                  <a:pt x="116" y="93"/>
                  <a:pt x="113" y="93"/>
                </a:cubicBezTo>
                <a:cubicBezTo>
                  <a:pt x="111" y="93"/>
                  <a:pt x="109" y="95"/>
                  <a:pt x="109" y="97"/>
                </a:cubicBezTo>
                <a:cubicBezTo>
                  <a:pt x="109" y="99"/>
                  <a:pt x="111" y="101"/>
                  <a:pt x="113" y="101"/>
                </a:cubicBezTo>
                <a:close/>
                <a:moveTo>
                  <a:pt x="184" y="1"/>
                </a:moveTo>
                <a:cubicBezTo>
                  <a:pt x="183" y="0"/>
                  <a:pt x="180" y="0"/>
                  <a:pt x="177" y="0"/>
                </a:cubicBezTo>
                <a:cubicBezTo>
                  <a:pt x="159" y="0"/>
                  <a:pt x="113" y="13"/>
                  <a:pt x="88" y="38"/>
                </a:cubicBezTo>
                <a:cubicBezTo>
                  <a:pt x="82" y="44"/>
                  <a:pt x="62" y="62"/>
                  <a:pt x="58" y="68"/>
                </a:cubicBezTo>
                <a:cubicBezTo>
                  <a:pt x="43" y="72"/>
                  <a:pt x="22" y="80"/>
                  <a:pt x="10" y="91"/>
                </a:cubicBezTo>
                <a:cubicBezTo>
                  <a:pt x="10" y="91"/>
                  <a:pt x="25" y="91"/>
                  <a:pt x="42" y="103"/>
                </a:cubicBezTo>
                <a:cubicBezTo>
                  <a:pt x="40" y="113"/>
                  <a:pt x="43" y="124"/>
                  <a:pt x="52" y="133"/>
                </a:cubicBezTo>
                <a:cubicBezTo>
                  <a:pt x="59" y="140"/>
                  <a:pt x="67" y="144"/>
                  <a:pt x="75" y="144"/>
                </a:cubicBezTo>
                <a:cubicBezTo>
                  <a:pt x="78" y="144"/>
                  <a:pt x="80" y="143"/>
                  <a:pt x="82" y="143"/>
                </a:cubicBezTo>
                <a:cubicBezTo>
                  <a:pt x="94" y="160"/>
                  <a:pt x="94" y="175"/>
                  <a:pt x="94" y="175"/>
                </a:cubicBezTo>
                <a:cubicBezTo>
                  <a:pt x="105" y="163"/>
                  <a:pt x="113" y="142"/>
                  <a:pt x="117" y="127"/>
                </a:cubicBezTo>
                <a:cubicBezTo>
                  <a:pt x="124" y="123"/>
                  <a:pt x="141" y="103"/>
                  <a:pt x="147" y="97"/>
                </a:cubicBezTo>
                <a:cubicBezTo>
                  <a:pt x="177" y="68"/>
                  <a:pt x="190" y="7"/>
                  <a:pt x="184" y="1"/>
                </a:cubicBezTo>
                <a:close/>
                <a:moveTo>
                  <a:pt x="109" y="125"/>
                </a:moveTo>
                <a:cubicBezTo>
                  <a:pt x="106" y="136"/>
                  <a:pt x="102" y="147"/>
                  <a:pt x="98" y="155"/>
                </a:cubicBezTo>
                <a:cubicBezTo>
                  <a:pt x="96" y="150"/>
                  <a:pt x="93" y="144"/>
                  <a:pt x="89" y="138"/>
                </a:cubicBezTo>
                <a:cubicBezTo>
                  <a:pt x="88" y="136"/>
                  <a:pt x="85" y="134"/>
                  <a:pt x="82" y="134"/>
                </a:cubicBezTo>
                <a:cubicBezTo>
                  <a:pt x="82" y="134"/>
                  <a:pt x="81" y="134"/>
                  <a:pt x="80" y="135"/>
                </a:cubicBezTo>
                <a:cubicBezTo>
                  <a:pt x="79" y="135"/>
                  <a:pt x="77" y="135"/>
                  <a:pt x="75" y="135"/>
                </a:cubicBezTo>
                <a:cubicBezTo>
                  <a:pt x="69" y="135"/>
                  <a:pt x="63" y="132"/>
                  <a:pt x="58" y="127"/>
                </a:cubicBezTo>
                <a:cubicBezTo>
                  <a:pt x="51" y="121"/>
                  <a:pt x="48" y="113"/>
                  <a:pt x="50" y="105"/>
                </a:cubicBezTo>
                <a:cubicBezTo>
                  <a:pt x="51" y="101"/>
                  <a:pt x="50" y="98"/>
                  <a:pt x="47" y="96"/>
                </a:cubicBezTo>
                <a:cubicBezTo>
                  <a:pt x="41" y="92"/>
                  <a:pt x="35" y="89"/>
                  <a:pt x="30" y="87"/>
                </a:cubicBezTo>
                <a:cubicBezTo>
                  <a:pt x="38" y="83"/>
                  <a:pt x="49" y="79"/>
                  <a:pt x="60" y="76"/>
                </a:cubicBezTo>
                <a:cubicBezTo>
                  <a:pt x="60" y="76"/>
                  <a:pt x="60" y="76"/>
                  <a:pt x="61" y="75"/>
                </a:cubicBezTo>
                <a:cubicBezTo>
                  <a:pt x="110" y="124"/>
                  <a:pt x="110" y="124"/>
                  <a:pt x="110" y="124"/>
                </a:cubicBezTo>
                <a:cubicBezTo>
                  <a:pt x="110" y="125"/>
                  <a:pt x="109" y="125"/>
                  <a:pt x="109" y="125"/>
                </a:cubicBezTo>
                <a:close/>
                <a:moveTo>
                  <a:pt x="141" y="91"/>
                </a:moveTo>
                <a:cubicBezTo>
                  <a:pt x="140" y="93"/>
                  <a:pt x="137" y="96"/>
                  <a:pt x="134" y="99"/>
                </a:cubicBezTo>
                <a:cubicBezTo>
                  <a:pt x="129" y="105"/>
                  <a:pt x="120" y="113"/>
                  <a:pt x="115" y="118"/>
                </a:cubicBezTo>
                <a:cubicBezTo>
                  <a:pt x="67" y="70"/>
                  <a:pt x="67" y="70"/>
                  <a:pt x="67" y="70"/>
                </a:cubicBezTo>
                <a:cubicBezTo>
                  <a:pt x="72" y="65"/>
                  <a:pt x="80" y="56"/>
                  <a:pt x="86" y="51"/>
                </a:cubicBezTo>
                <a:cubicBezTo>
                  <a:pt x="89" y="48"/>
                  <a:pt x="92" y="45"/>
                  <a:pt x="94" y="44"/>
                </a:cubicBezTo>
                <a:cubicBezTo>
                  <a:pt x="116" y="21"/>
                  <a:pt x="160" y="8"/>
                  <a:pt x="177" y="8"/>
                </a:cubicBezTo>
                <a:cubicBezTo>
                  <a:pt x="177" y="22"/>
                  <a:pt x="165" y="68"/>
                  <a:pt x="141" y="91"/>
                </a:cubicBezTo>
                <a:close/>
                <a:moveTo>
                  <a:pt x="88" y="67"/>
                </a:moveTo>
                <a:cubicBezTo>
                  <a:pt x="86" y="67"/>
                  <a:pt x="84" y="69"/>
                  <a:pt x="84" y="72"/>
                </a:cubicBezTo>
                <a:cubicBezTo>
                  <a:pt x="84" y="74"/>
                  <a:pt x="86" y="76"/>
                  <a:pt x="88" y="76"/>
                </a:cubicBezTo>
                <a:cubicBezTo>
                  <a:pt x="90" y="76"/>
                  <a:pt x="92" y="74"/>
                  <a:pt x="92" y="72"/>
                </a:cubicBezTo>
                <a:cubicBezTo>
                  <a:pt x="92" y="69"/>
                  <a:pt x="90" y="67"/>
                  <a:pt x="88" y="67"/>
                </a:cubicBezTo>
                <a:close/>
                <a:moveTo>
                  <a:pt x="139" y="59"/>
                </a:moveTo>
                <a:cubicBezTo>
                  <a:pt x="146" y="59"/>
                  <a:pt x="151" y="53"/>
                  <a:pt x="151" y="46"/>
                </a:cubicBezTo>
                <a:cubicBezTo>
                  <a:pt x="151" y="39"/>
                  <a:pt x="146" y="34"/>
                  <a:pt x="139" y="34"/>
                </a:cubicBezTo>
                <a:cubicBezTo>
                  <a:pt x="132" y="34"/>
                  <a:pt x="126" y="39"/>
                  <a:pt x="126" y="46"/>
                </a:cubicBezTo>
                <a:cubicBezTo>
                  <a:pt x="126" y="53"/>
                  <a:pt x="132" y="59"/>
                  <a:pt x="139" y="59"/>
                </a:cubicBezTo>
                <a:close/>
                <a:moveTo>
                  <a:pt x="139" y="42"/>
                </a:moveTo>
                <a:cubicBezTo>
                  <a:pt x="141" y="42"/>
                  <a:pt x="143" y="44"/>
                  <a:pt x="143" y="46"/>
                </a:cubicBezTo>
                <a:cubicBezTo>
                  <a:pt x="143" y="49"/>
                  <a:pt x="141" y="50"/>
                  <a:pt x="139" y="50"/>
                </a:cubicBezTo>
                <a:cubicBezTo>
                  <a:pt x="136" y="50"/>
                  <a:pt x="135" y="49"/>
                  <a:pt x="135" y="46"/>
                </a:cubicBezTo>
                <a:cubicBezTo>
                  <a:pt x="135" y="44"/>
                  <a:pt x="136" y="42"/>
                  <a:pt x="139" y="42"/>
                </a:cubicBezTo>
                <a:close/>
                <a:moveTo>
                  <a:pt x="101" y="88"/>
                </a:moveTo>
                <a:cubicBezTo>
                  <a:pt x="103" y="88"/>
                  <a:pt x="105" y="87"/>
                  <a:pt x="105" y="84"/>
                </a:cubicBezTo>
                <a:cubicBezTo>
                  <a:pt x="105" y="82"/>
                  <a:pt x="103" y="80"/>
                  <a:pt x="101" y="80"/>
                </a:cubicBezTo>
                <a:cubicBezTo>
                  <a:pt x="98" y="80"/>
                  <a:pt x="97" y="82"/>
                  <a:pt x="97" y="84"/>
                </a:cubicBezTo>
                <a:cubicBezTo>
                  <a:pt x="97" y="87"/>
                  <a:pt x="98" y="88"/>
                  <a:pt x="101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latin typeface="Arial"/>
            </a:endParaRPr>
          </a:p>
        </p:txBody>
      </p:sp>
      <p:grpSp>
        <p:nvGrpSpPr>
          <p:cNvPr id="37" name="Gruppierung 36"/>
          <p:cNvGrpSpPr/>
          <p:nvPr/>
        </p:nvGrpSpPr>
        <p:grpSpPr>
          <a:xfrm>
            <a:off x="3504509" y="4043652"/>
            <a:ext cx="3615056" cy="427098"/>
            <a:chOff x="2762739" y="3976324"/>
            <a:chExt cx="3615056" cy="427098"/>
          </a:xfrm>
        </p:grpSpPr>
        <p:sp>
          <p:nvSpPr>
            <p:cNvPr id="38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 AND HERE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39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1" name="Gruppierung 60"/>
          <p:cNvGrpSpPr/>
          <p:nvPr/>
        </p:nvGrpSpPr>
        <p:grpSpPr>
          <a:xfrm>
            <a:off x="3658032" y="3393953"/>
            <a:ext cx="3615056" cy="427098"/>
            <a:chOff x="2762739" y="3976324"/>
            <a:chExt cx="3615056" cy="427098"/>
          </a:xfrm>
        </p:grpSpPr>
        <p:sp>
          <p:nvSpPr>
            <p:cNvPr id="62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 AND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3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6" name="Gruppierung 65"/>
          <p:cNvGrpSpPr/>
          <p:nvPr/>
        </p:nvGrpSpPr>
        <p:grpSpPr>
          <a:xfrm>
            <a:off x="3732429" y="2744252"/>
            <a:ext cx="2928144" cy="427098"/>
            <a:chOff x="2762739" y="3976324"/>
            <a:chExt cx="3615056" cy="427098"/>
          </a:xfrm>
        </p:grpSpPr>
        <p:sp>
          <p:nvSpPr>
            <p:cNvPr id="67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 HERE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8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9" name="Gruppierung 68"/>
          <p:cNvGrpSpPr/>
          <p:nvPr/>
        </p:nvGrpSpPr>
        <p:grpSpPr>
          <a:xfrm>
            <a:off x="3880840" y="2094551"/>
            <a:ext cx="2244666" cy="427098"/>
            <a:chOff x="2762739" y="3976324"/>
            <a:chExt cx="3615056" cy="427098"/>
          </a:xfrm>
        </p:grpSpPr>
        <p:sp>
          <p:nvSpPr>
            <p:cNvPr id="70" name="TextBox 59"/>
            <p:cNvSpPr txBox="1"/>
            <p:nvPr/>
          </p:nvSpPr>
          <p:spPr>
            <a:xfrm>
              <a:off x="2766204" y="3976324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TREE SERVICE ONE GOES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4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 tiramisu sweet cotton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78" name="Gruppierung 77"/>
          <p:cNvGrpSpPr/>
          <p:nvPr/>
        </p:nvGrpSpPr>
        <p:grpSpPr>
          <a:xfrm>
            <a:off x="4472638" y="795149"/>
            <a:ext cx="1151868" cy="427098"/>
            <a:chOff x="2762739" y="3976324"/>
            <a:chExt cx="3615056" cy="427098"/>
          </a:xfrm>
        </p:grpSpPr>
        <p:sp>
          <p:nvSpPr>
            <p:cNvPr id="79" name="TextBox 59"/>
            <p:cNvSpPr txBox="1"/>
            <p:nvPr/>
          </p:nvSpPr>
          <p:spPr>
            <a:xfrm>
              <a:off x="2766204" y="3976324"/>
              <a:ext cx="36115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  <a:latin typeface="Arial"/>
                  <a:ea typeface="Arial"/>
                </a:rPr>
                <a:t>SERVICE </a:t>
              </a:r>
            </a:p>
            <a:p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80" name="TextBox 59"/>
            <p:cNvSpPr txBox="1"/>
            <p:nvPr/>
          </p:nvSpPr>
          <p:spPr>
            <a:xfrm>
              <a:off x="2762739" y="4149506"/>
              <a:ext cx="3611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"/>
                  <a:ea typeface="Arial"/>
                </a:rPr>
                <a:t>Dessert</a:t>
              </a:r>
              <a:endParaRPr lang="en-US" sz="1050" b="1" dirty="0">
                <a:solidFill>
                  <a:schemeClr val="bg1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68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EDB0F-0B9D-44F4-987C-408936C1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</a:t>
            </a:r>
            <a:r>
              <a:rPr lang="de-DE" dirty="0" err="1"/>
              <a:t>Blinn</a:t>
            </a:r>
            <a:r>
              <a:rPr lang="de-DE" dirty="0"/>
              <a:t> </a:t>
            </a:r>
            <a:r>
              <a:rPr lang="de-DE" dirty="0" err="1"/>
              <a:t>Phong</a:t>
            </a:r>
            <a:r>
              <a:rPr lang="de-DE" dirty="0"/>
              <a:t> vs. </a:t>
            </a:r>
            <a:r>
              <a:rPr lang="de-DE" dirty="0" err="1"/>
              <a:t>Physically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Rendering (PBR)</a:t>
            </a:r>
          </a:p>
        </p:txBody>
      </p:sp>
      <p:pic>
        <p:nvPicPr>
          <p:cNvPr id="4" name="Grafik 3" descr="Ein Bild, das Turm enthält.&#10;&#10;Automatisch generierte Beschreibung">
            <a:extLst>
              <a:ext uri="{FF2B5EF4-FFF2-40B4-BE49-F238E27FC236}">
                <a16:creationId xmlns:a16="http://schemas.microsoft.com/office/drawing/2014/main" id="{2C17B559-4D8C-48D0-84B9-6E59E604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9" y="629053"/>
            <a:ext cx="7312012" cy="41608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0E56C00-B038-452E-9913-A7D02F35271E}"/>
              </a:ext>
            </a:extLst>
          </p:cNvPr>
          <p:cNvSpPr txBox="1"/>
          <p:nvPr/>
        </p:nvSpPr>
        <p:spPr>
          <a:xfrm>
            <a:off x="386161" y="459172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18619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Vorteile von PBR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794" y="486808"/>
            <a:ext cx="8157574" cy="3606622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Berücksichtigt physikalische Gegebenheiten </a:t>
            </a:r>
          </a:p>
          <a:p>
            <a:pPr marL="285750" indent="-285750">
              <a:lnSpc>
                <a:spcPct val="30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Parameter weniger nicht optimiert werden, um ein realistisches Bild zu erzeugen.</a:t>
            </a:r>
          </a:p>
          <a:p>
            <a:pPr>
              <a:buClr>
                <a:schemeClr val="accent2"/>
              </a:buClr>
            </a:pPr>
            <a:r>
              <a:rPr lang="de-DE" sz="1600" dirty="0">
                <a:sym typeface="Wingdings" panose="05000000000000000000" pitchFamily="2" charset="2"/>
              </a:rPr>
              <a:t>       </a:t>
            </a:r>
            <a:r>
              <a:rPr lang="de-DE" sz="1600" dirty="0"/>
              <a:t>Erleichtert die Arbeit von Künstlern/Entwicklern</a:t>
            </a:r>
          </a:p>
          <a:p>
            <a:pPr marL="285750" indent="-285750">
              <a:lnSpc>
                <a:spcPct val="300000"/>
              </a:lnSpc>
              <a:buClr>
                <a:schemeClr val="accent2"/>
              </a:buClr>
              <a:buFont typeface="Raleway" panose="020B0003030101060003" pitchFamily="34" charset="0"/>
              <a:buChar char="—"/>
            </a:pPr>
            <a:r>
              <a:rPr lang="de-DE" sz="1600" dirty="0"/>
              <a:t>Gleichmäßigeres Aussehen unter verschiedenen Beleuchtungsbedingungen</a:t>
            </a:r>
          </a:p>
          <a:p>
            <a:pPr>
              <a:lnSpc>
                <a:spcPct val="250000"/>
              </a:lnSpc>
              <a:buClr>
                <a:schemeClr val="accent2"/>
              </a:buClr>
            </a:pPr>
            <a:endParaRPr lang="de-DE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16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853F1-722D-4988-A106-C6F39FC7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</a:t>
            </a:r>
            <a:r>
              <a:rPr lang="de-DE" dirty="0" err="1"/>
              <a:t>Camera</a:t>
            </a:r>
            <a:r>
              <a:rPr lang="de-DE" dirty="0"/>
              <a:t> vs. PBR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30443A-283A-47D8-8B65-446B9683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56" y="946103"/>
            <a:ext cx="8145810" cy="32512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11BB2B5-F010-42A0-9155-9520C3B6F387}"/>
              </a:ext>
            </a:extLst>
          </p:cNvPr>
          <p:cNvSpPr txBox="1"/>
          <p:nvPr/>
        </p:nvSpPr>
        <p:spPr>
          <a:xfrm>
            <a:off x="386161" y="4497001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76612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685800" y="2068626"/>
            <a:ext cx="7772400" cy="1006248"/>
            <a:chOff x="682335" y="2116277"/>
            <a:chExt cx="7772400" cy="1006248"/>
          </a:xfrm>
        </p:grpSpPr>
        <p:sp>
          <p:nvSpPr>
            <p:cNvPr id="5" name="Textfeld 4"/>
            <p:cNvSpPr txBox="1"/>
            <p:nvPr/>
          </p:nvSpPr>
          <p:spPr>
            <a:xfrm>
              <a:off x="682335" y="2722415"/>
              <a:ext cx="777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DE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82335" y="2116277"/>
              <a:ext cx="777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Reflectance</a:t>
              </a:r>
              <a:r>
                <a:rPr lang="de-DE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3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Equation</a:t>
              </a:r>
              <a:endParaRPr lang="de-DE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25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C4B03-3317-4D8C-B98E-7BD64ADD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(</m:t>
                      </m:r>
                      <m:r>
                        <a:rPr lang="de-DE" altLang="de-DE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2400" dirty="0"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2400" dirty="0"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de-DE" altLang="de-DE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kumimoji="0" lang="de-DE" altLang="de-DE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de-DE" altLang="de-DE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altLang="de-DE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l-GR" altLang="de-DE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de-DE" altLang="de-DE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de-DE" altLang="de-DE" sz="2000" dirty="0">
                  <a:latin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Reflectance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</a:t>
                </a:r>
                <a:r>
                  <a:rPr lang="de-DE" altLang="de-DE" sz="2000" dirty="0" err="1">
                    <a:latin typeface="Arial" panose="020B0604020202020204" pitchFamily="34" charset="0"/>
                  </a:rPr>
                  <a:t>equation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beschreibt die </a:t>
                </a:r>
                <a:r>
                  <a:rPr lang="de-DE" altLang="de-DE" sz="2000" dirty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Gesamtmenge an Licht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,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die von einem Punkt </a:t>
                </a:r>
                <a14:m>
                  <m:oMath xmlns:m="http://schemas.openxmlformats.org/officeDocument/2006/math">
                    <m:r>
                      <a:rPr lang="de-DE" altLang="de-DE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 entlang einer bestimmten Blickrichtung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altLang="de-DE" sz="2000" dirty="0">
                    <a:latin typeface="Arial" panose="020B0604020202020204" pitchFamily="34" charset="0"/>
                  </a:rPr>
                  <a:t>)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latin typeface="Arial" panose="020B0604020202020204" pitchFamily="34" charset="0"/>
                  </a:rPr>
                  <a:t>reflektiert wird, wobei eine </a:t>
                </a: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Funktion für einfallendes Licht </a:t>
                </a:r>
              </a:p>
              <a:p>
                <a:pPr lvl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20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(Bestrahlungsstärke)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und eine </a:t>
                </a:r>
                <a:r>
                  <a:rPr lang="de-DE" altLang="de-DE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</a:rPr>
                  <a:t>BRDF</a:t>
                </a:r>
                <a:r>
                  <a:rPr lang="de-DE" altLang="de-DE" sz="2000" dirty="0">
                    <a:latin typeface="Arial" panose="020B0604020202020204" pitchFamily="34" charset="0"/>
                  </a:rPr>
                  <a:t> gegeben ist.</a:t>
                </a:r>
                <a:endParaRPr kumimoji="0" lang="de-DE" altLang="de-DE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4E7E3F5-1EE2-4778-81D3-66298C3A3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989" y="1022639"/>
                <a:ext cx="7810023" cy="3001912"/>
              </a:xfrm>
              <a:prstGeom prst="rect">
                <a:avLst/>
              </a:prstGeom>
              <a:blipFill>
                <a:blip r:embed="rId2"/>
                <a:stretch>
                  <a:fillRect l="-312" r="-312" b="-32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67113DB-001F-4918-994D-41EBD678F7A0}"/>
              </a:ext>
            </a:extLst>
          </p:cNvPr>
          <p:cNvCxnSpPr/>
          <p:nvPr/>
        </p:nvCxnSpPr>
        <p:spPr>
          <a:xfrm>
            <a:off x="2703127" y="1879803"/>
            <a:ext cx="262298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475FAC2-7131-4E0E-9FB6-8425D38C8549}"/>
              </a:ext>
            </a:extLst>
          </p:cNvPr>
          <p:cNvCxnSpPr>
            <a:cxnSpLocks/>
          </p:cNvCxnSpPr>
          <p:nvPr/>
        </p:nvCxnSpPr>
        <p:spPr>
          <a:xfrm>
            <a:off x="3092323" y="1890732"/>
            <a:ext cx="1523393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3E50B21-2F08-4699-8B45-06D17935663D}"/>
              </a:ext>
            </a:extLst>
          </p:cNvPr>
          <p:cNvCxnSpPr>
            <a:cxnSpLocks/>
          </p:cNvCxnSpPr>
          <p:nvPr/>
        </p:nvCxnSpPr>
        <p:spPr>
          <a:xfrm>
            <a:off x="4938732" y="1890732"/>
            <a:ext cx="235825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476DCE70-7440-498C-9505-EE93AFCBDC5A}"/>
              </a:ext>
            </a:extLst>
          </p:cNvPr>
          <p:cNvSpPr txBox="1"/>
          <p:nvPr/>
        </p:nvSpPr>
        <p:spPr>
          <a:xfrm>
            <a:off x="7322756" y="3778330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77864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67BBF-BBA1-44DB-8FBB-8CD57DED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48" y="131721"/>
            <a:ext cx="8188884" cy="356085"/>
          </a:xfrm>
        </p:spPr>
        <p:txBody>
          <a:bodyPr/>
          <a:lstStyle/>
          <a:p>
            <a:r>
              <a:rPr lang="de-DE" dirty="0"/>
              <a:t>Bestrahlungsstärke</a:t>
            </a:r>
          </a:p>
        </p:txBody>
      </p:sp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F4E830B0-4D26-4FC4-8D76-9775EC294204}"/>
              </a:ext>
            </a:extLst>
          </p:cNvPr>
          <p:cNvSpPr/>
          <p:nvPr/>
        </p:nvSpPr>
        <p:spPr>
          <a:xfrm>
            <a:off x="5438561" y="1021510"/>
            <a:ext cx="2297841" cy="2582907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0C1FA6C-63CD-43F8-8FF3-E3CB1FAC578C}"/>
              </a:ext>
            </a:extLst>
          </p:cNvPr>
          <p:cNvSpPr/>
          <p:nvPr/>
        </p:nvSpPr>
        <p:spPr>
          <a:xfrm>
            <a:off x="6254578" y="733736"/>
            <a:ext cx="665807" cy="6368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9C37DDD-E69F-4CB5-9CDF-85455392E737}"/>
              </a:ext>
            </a:extLst>
          </p:cNvPr>
          <p:cNvCxnSpPr>
            <a:cxnSpLocks/>
          </p:cNvCxnSpPr>
          <p:nvPr/>
        </p:nvCxnSpPr>
        <p:spPr>
          <a:xfrm>
            <a:off x="6008888" y="3220437"/>
            <a:ext cx="123282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883D411-D55B-489C-A1E0-B8CB5249A657}"/>
              </a:ext>
            </a:extLst>
          </p:cNvPr>
          <p:cNvCxnSpPr>
            <a:cxnSpLocks/>
          </p:cNvCxnSpPr>
          <p:nvPr/>
        </p:nvCxnSpPr>
        <p:spPr>
          <a:xfrm>
            <a:off x="5388928" y="1751104"/>
            <a:ext cx="897095" cy="899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52D48F3-7BD2-4D3B-900F-FE1FB109EC89}"/>
              </a:ext>
            </a:extLst>
          </p:cNvPr>
          <p:cNvCxnSpPr/>
          <p:nvPr/>
        </p:nvCxnSpPr>
        <p:spPr>
          <a:xfrm flipH="1">
            <a:off x="7092975" y="2571750"/>
            <a:ext cx="783251" cy="575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6AFCE9D-AD0C-42DB-9F91-F633C40F8DD4}"/>
              </a:ext>
            </a:extLst>
          </p:cNvPr>
          <p:cNvSpPr txBox="1"/>
          <p:nvPr/>
        </p:nvSpPr>
        <p:spPr>
          <a:xfrm>
            <a:off x="3918503" y="1359322"/>
            <a:ext cx="226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D1353ED-FBDC-41A2-958A-BCBE0BE312F0}"/>
              </a:ext>
            </a:extLst>
          </p:cNvPr>
          <p:cNvSpPr txBox="1"/>
          <p:nvPr/>
        </p:nvSpPr>
        <p:spPr>
          <a:xfrm>
            <a:off x="3607947" y="2900435"/>
            <a:ext cx="226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4D86192-B132-4D8C-A69E-D98D7FF97F3D}"/>
                  </a:ext>
                </a:extLst>
              </p:cNvPr>
              <p:cNvSpPr txBox="1"/>
              <p:nvPr/>
            </p:nvSpPr>
            <p:spPr>
              <a:xfrm>
                <a:off x="7210922" y="2221454"/>
                <a:ext cx="1898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Flächeninhalt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4D86192-B132-4D8C-A69E-D98D7FF9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22" y="2221454"/>
                <a:ext cx="1898926" cy="646331"/>
              </a:xfrm>
              <a:prstGeom prst="rect">
                <a:avLst/>
              </a:prstGeom>
              <a:blipFill>
                <a:blip r:embed="rId2"/>
                <a:stretch>
                  <a:fillRect l="-2894" t="-5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53EE3B-33D0-4EB6-BC19-47E663067F3B}"/>
                  </a:ext>
                </a:extLst>
              </p:cNvPr>
              <p:cNvSpPr txBox="1"/>
              <p:nvPr/>
            </p:nvSpPr>
            <p:spPr>
              <a:xfrm>
                <a:off x="3980823" y="1370547"/>
                <a:ext cx="2136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Strahlungs­fluss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853EE3B-33D0-4EB6-BC19-47E6630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823" y="1370547"/>
                <a:ext cx="2136329" cy="369332"/>
              </a:xfrm>
              <a:prstGeom prst="rect">
                <a:avLst/>
              </a:prstGeom>
              <a:blipFill>
                <a:blip r:embed="rId3"/>
                <a:stretch>
                  <a:fillRect l="-2286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2">
                <a:extLst>
                  <a:ext uri="{FF2B5EF4-FFF2-40B4-BE49-F238E27FC236}">
                    <a16:creationId xmlns:a16="http://schemas.microsoft.com/office/drawing/2014/main" id="{9673E25D-6480-49F4-A1BC-A876607E6E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27" y="451790"/>
                <a:ext cx="3559534" cy="339447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kern="1200">
                    <a:solidFill>
                      <a:srgbClr val="484848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de-DE" altLang="de-DE" sz="1900" dirty="0">
                    <a:solidFill>
                      <a:schemeClr val="tx1">
                        <a:lumMod val="50000"/>
                      </a:schemeClr>
                    </a:solidFill>
                  </a:rPr>
                  <a:t>Bestrahlungsstärke</a:t>
                </a:r>
                <a14:m>
                  <m:oMath xmlns:m="http://schemas.openxmlformats.org/officeDocument/2006/math">
                    <m:r>
                      <a:rPr lang="de-DE" altLang="de-DE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altLang="de-DE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altLang="de-DE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altLang="de-DE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de-DE" altLang="de-DE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/>
                  <a:buNone/>
                </a:pPr>
                <a:r>
                  <a:rPr lang="de-DE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Abhängig von: </a:t>
                </a: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Flächeninhalt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Distanz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zum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Licht</a:t>
                </a: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Orientierung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Clr>
                    <a:schemeClr val="accent2"/>
                  </a:buClr>
                  <a:buFont typeface="Raleway" panose="020B0003030101060003" pitchFamily="34" charset="0"/>
                  <a:buChar char="—"/>
                </a:pP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Positionierung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Font typeface="Arial"/>
                  <a:buNone/>
                </a:pPr>
                <a:endParaRPr lang="de-DE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Inhaltsplatzhalter 2">
                <a:extLst>
                  <a:ext uri="{FF2B5EF4-FFF2-40B4-BE49-F238E27FC236}">
                    <a16:creationId xmlns:a16="http://schemas.microsoft.com/office/drawing/2014/main" id="{9673E25D-6480-49F4-A1BC-A876607E6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27" y="451790"/>
                <a:ext cx="3559534" cy="3394472"/>
              </a:xfrm>
              <a:prstGeom prst="rect">
                <a:avLst/>
              </a:prstGeom>
              <a:blipFill>
                <a:blip r:embed="rId4"/>
                <a:stretch>
                  <a:fillRect l="-17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2D818A6C-678E-4227-9FCA-DC0788BD23EF}"/>
              </a:ext>
            </a:extLst>
          </p:cNvPr>
          <p:cNvSpPr txBox="1"/>
          <p:nvPr/>
        </p:nvSpPr>
        <p:spPr>
          <a:xfrm>
            <a:off x="6173547" y="376001"/>
            <a:ext cx="213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Lichtquelle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AA53F5B-18F1-4CE1-B86F-E32E50F37C7B}"/>
              </a:ext>
            </a:extLst>
          </p:cNvPr>
          <p:cNvCxnSpPr>
            <a:stCxn id="6" idx="4"/>
          </p:cNvCxnSpPr>
          <p:nvPr/>
        </p:nvCxnSpPr>
        <p:spPr>
          <a:xfrm>
            <a:off x="6587482" y="1370547"/>
            <a:ext cx="46472" cy="18498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18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5">
      <a:dk1>
        <a:srgbClr val="484848"/>
      </a:dk1>
      <a:lt1>
        <a:srgbClr val="FFFFFF"/>
      </a:lt1>
      <a:dk2>
        <a:srgbClr val="054F72"/>
      </a:dk2>
      <a:lt2>
        <a:srgbClr val="E3F2FD"/>
      </a:lt2>
      <a:accent1>
        <a:srgbClr val="094E72"/>
      </a:accent1>
      <a:accent2>
        <a:srgbClr val="0D6EA1"/>
      </a:accent2>
      <a:accent3>
        <a:srgbClr val="1084BF"/>
      </a:accent3>
      <a:accent4>
        <a:srgbClr val="1294DA"/>
      </a:accent4>
      <a:accent5>
        <a:srgbClr val="139FE9"/>
      </a:accent5>
      <a:accent6>
        <a:srgbClr val="15ABFD"/>
      </a:accent6>
      <a:hlink>
        <a:srgbClr val="EFD525"/>
      </a:hlink>
      <a:folHlink>
        <a:srgbClr val="37373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1630</Words>
  <Application>Microsoft Office PowerPoint</Application>
  <PresentationFormat>Bildschirmpräsentation (16:9)</PresentationFormat>
  <Paragraphs>315</Paragraphs>
  <Slides>38</Slides>
  <Notes>3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MathJax_Main</vt:lpstr>
      <vt:lpstr>Raleway</vt:lpstr>
      <vt:lpstr>Office Theme</vt:lpstr>
      <vt:lpstr>PowerPoint-Präsentation</vt:lpstr>
      <vt:lpstr>Agenda</vt:lpstr>
      <vt:lpstr>PowerPoint-Präsentation</vt:lpstr>
      <vt:lpstr>Vergleich Blinn Phong vs. Physically Based Rendering (PBR)</vt:lpstr>
      <vt:lpstr>Vorteile von PBR</vt:lpstr>
      <vt:lpstr>Vergleich Camera vs. PBR</vt:lpstr>
      <vt:lpstr>PowerPoint-Präsentation</vt:lpstr>
      <vt:lpstr>Reflectance Equation</vt:lpstr>
      <vt:lpstr>Bestrahlungsstärke</vt:lpstr>
      <vt:lpstr>Bestrahlungsstärke</vt:lpstr>
      <vt:lpstr>Bestrahlungsstärke</vt:lpstr>
      <vt:lpstr>Reflectance Equation</vt:lpstr>
      <vt:lpstr>BRDF</vt:lpstr>
      <vt:lpstr>Materialeigenschaften</vt:lpstr>
      <vt:lpstr>Specular und Diffuse</vt:lpstr>
      <vt:lpstr>Lambert Diffuse</vt:lpstr>
      <vt:lpstr>Microfacet Surface Model</vt:lpstr>
      <vt:lpstr>Normal Distribution Function (NDF)</vt:lpstr>
      <vt:lpstr>Geometry Function</vt:lpstr>
      <vt:lpstr>Fresnel Equation</vt:lpstr>
      <vt:lpstr>Fresnel Equation</vt:lpstr>
      <vt:lpstr>Fresnel Equation</vt:lpstr>
      <vt:lpstr>Fresnel Equation</vt:lpstr>
      <vt:lpstr>Fresnel Equation</vt:lpstr>
      <vt:lpstr>Cook-Torrance Specular</vt:lpstr>
      <vt:lpstr>PowerPoint-Präsentation</vt:lpstr>
      <vt:lpstr>PowerPoint-Präsentation</vt:lpstr>
      <vt:lpstr>Quellen</vt:lpstr>
      <vt:lpstr>PowerPoint-Präsentation</vt:lpstr>
      <vt:lpstr>UNORDERED LIST</vt:lpstr>
      <vt:lpstr>PowerPoint-Präsentation</vt:lpstr>
      <vt:lpstr>ORDERED LIST</vt:lpstr>
      <vt:lpstr>PowerPoint-Präsentation</vt:lpstr>
      <vt:lpstr>BEST TIMELINE HORZ</vt:lpstr>
      <vt:lpstr>PowerPoint-Präsentation</vt:lpstr>
      <vt:lpstr>PYRAMID 01</vt:lpstr>
      <vt:lpstr>PYRAMID 03</vt:lpstr>
      <vt:lpstr>PYRAMID 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meisterfa68426</dc:creator>
  <cp:lastModifiedBy>meisterfa68426</cp:lastModifiedBy>
  <cp:revision>56</cp:revision>
  <dcterms:created xsi:type="dcterms:W3CDTF">2020-11-12T15:24:34Z</dcterms:created>
  <dcterms:modified xsi:type="dcterms:W3CDTF">2020-11-16T11:51:22Z</dcterms:modified>
</cp:coreProperties>
</file>